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  <p:sldMasterId id="2147483678" r:id="rId8"/>
  </p:sldMasterIdLst>
  <p:notesMasterIdLst>
    <p:notesMasterId r:id="rId16"/>
  </p:notesMasterIdLst>
  <p:sldIdLst>
    <p:sldId id="256" r:id="rId9"/>
    <p:sldId id="303" r:id="rId10"/>
    <p:sldId id="656" r:id="rId11"/>
    <p:sldId id="678" r:id="rId12"/>
    <p:sldId id="660" r:id="rId13"/>
    <p:sldId id="679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8970" autoAdjust="0"/>
  </p:normalViewPr>
  <p:slideViewPr>
    <p:cSldViewPr snapToGrid="0">
      <p:cViewPr varScale="1">
        <p:scale>
          <a:sx n="87" d="100"/>
          <a:sy n="87" d="100"/>
        </p:scale>
        <p:origin x="1512" y="90"/>
      </p:cViewPr>
      <p:guideLst>
        <p:guide orient="horz" pos="1003"/>
        <p:guide pos="3840"/>
      </p:guideLst>
    </p:cSldViewPr>
  </p:slideViewPr>
  <p:outlineViewPr>
    <p:cViewPr>
      <p:scale>
        <a:sx n="33" d="100"/>
        <a:sy n="33" d="100"/>
      </p:scale>
      <p:origin x="0" y="-79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1" Type="http://schemas.openxmlformats.org/officeDocument/2006/relationships/slide" Target="slides/slide3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8ED4F-E247-4CDC-B989-FF51CCF17B53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BB60A-F101-4955-AC97-F485402BC9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6898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BB60A-F101-4955-AC97-F485402BC9B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51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BF5E35-0CD6-4D01-8E8D-A31FF9510064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altLang="sv-S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65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BB60A-F101-4955-AC97-F485402BC9B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5653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BB60A-F101-4955-AC97-F485402BC9B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767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BB60A-F101-4955-AC97-F485402BC9B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8676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BB60A-F101-4955-AC97-F485402BC9B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310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461F43-B2CB-4520-900E-F3955BA5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9AC333-F4E3-40BB-A65E-53AF712E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25F725-9A08-4697-93A3-92578D97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52497BE-5C99-4235-BD47-33F28688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40FD78-70B7-424E-A375-6D9ACFF7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4F48D-2FBD-4D25-8D1C-1F2C6290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>
              <a:lnSpc>
                <a:spcPct val="140000"/>
              </a:lnSpc>
              <a:buFontTx/>
              <a:buNone/>
              <a:defRPr sz="2000"/>
            </a:lvl1pPr>
          </a:lstStyle>
          <a:p>
            <a:r>
              <a:rPr lang="sv-SE" dirty="0"/>
              <a:t>Klicka på bildikonen och infoga bild, den fyller ut platshållaren med rundat hörn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52497BE-5C99-4235-BD47-33F28688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40FD78-70B7-424E-A375-6D9ACFF7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4F48D-2FBD-4D25-8D1C-1F2C6290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18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5652440-C592-4A93-8685-C39895AE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FD48E40-3050-4C22-9774-9FCE3220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F3786E9-BBDD-431B-94DD-E3718E99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431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360000"/>
            <a:ext cx="6947669" cy="617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>
              <a:lnSpc>
                <a:spcPct val="180000"/>
              </a:lnSpc>
              <a:buFontTx/>
              <a:buNone/>
              <a:defRPr sz="2000"/>
            </a:lvl1pPr>
          </a:lstStyle>
          <a:p>
            <a:r>
              <a:rPr lang="sv-SE" dirty="0"/>
              <a:t>Klicka på ikonen för att lägga till en bild, den fyller </a:t>
            </a:r>
            <a:br>
              <a:rPr lang="sv-SE" dirty="0"/>
            </a:br>
            <a:r>
              <a:rPr lang="sv-SE" dirty="0"/>
              <a:t>ut platshållaren med rundat hörn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3932237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972919"/>
            <a:ext cx="3932237" cy="4262781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5887BAF-EE00-4485-8F3B-9963DB69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8BDE05-485E-4AB9-B501-0D51D70E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D94035-9302-4429-B749-DC9613F5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Halv fär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0"/>
            <a:ext cx="5983357" cy="6946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511175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defRPr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lnSpc>
                <a:spcPct val="110000"/>
              </a:lnSpc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1C50E5-8128-40E2-AE11-9CDB6525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8EF10-607E-443F-9A2B-8E0CCA88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3932237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D38C20-00FE-457A-BE28-DF515DC71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893" y="360000"/>
            <a:ext cx="5997150" cy="518627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3200"/>
            </a:lvl1pPr>
            <a:lvl2pPr>
              <a:lnSpc>
                <a:spcPct val="110000"/>
              </a:lnSpc>
              <a:spcBef>
                <a:spcPts val="1000"/>
              </a:spcBef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11AA42-BF89-4282-B410-A24FF3FD6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972920"/>
            <a:ext cx="3932237" cy="3573352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2E6BC3-D697-4291-AD7F-D9344F72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E3CC86-22E2-427D-ABE9-662DB6754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A25E17-3393-4F80-B950-DA398AE3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183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AF462B-7C8A-4EC2-9A86-754718BC7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21A1C40-F691-4CC5-83A6-5B0A1689B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87DD35-D714-4303-964A-38DDA8D0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4A3F55-60A9-43F9-B11A-500A9EBB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B3C420-137E-419B-A4B1-6D7DDA03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246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819ED1B-8FA7-4CA8-8308-66D786E37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DD152F3-FF17-474D-A5EA-0456353B6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1A49F8-BA16-414D-8C48-95EA8543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DC6E67-21EC-4BD6-A546-4175E072B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2F75D8-00D5-4A7F-84FF-AE4D4628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331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2700829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636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Invertera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461F43-B2CB-4520-900E-F3955BA5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9AC333-F4E3-40BB-A65E-53AF712E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25F725-9A08-4697-93A3-92578D97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841A27E-EBFD-43BF-902B-FBFCD18690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9" y="584834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06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4339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109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37977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588810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06446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703962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dirty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0069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lnSpc>
                <a:spcPct val="110000"/>
              </a:lnSpc>
              <a:spcBef>
                <a:spcPts val="800"/>
              </a:spcBef>
              <a:defRPr/>
            </a:lvl2pPr>
            <a:lvl3pPr>
              <a:lnSpc>
                <a:spcPct val="110000"/>
              </a:lnSpc>
              <a:spcBef>
                <a:spcPts val="800"/>
              </a:spcBef>
              <a:defRPr/>
            </a:lvl3pPr>
            <a:lvl4pPr>
              <a:lnSpc>
                <a:spcPct val="110000"/>
              </a:lnSpc>
              <a:spcBef>
                <a:spcPts val="800"/>
              </a:spcBef>
              <a:defRPr/>
            </a:lvl4pPr>
            <a:lvl5pPr>
              <a:lnSpc>
                <a:spcPct val="110000"/>
              </a:lnSpc>
              <a:spcBef>
                <a:spcPts val="800"/>
              </a:spcBef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960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Ha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3364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lnSpc>
                <a:spcPct val="110000"/>
              </a:lnSpc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1C50E5-8128-40E2-AE11-9CDB6525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494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505075"/>
            <a:ext cx="5157787" cy="3684588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/>
            </a:lvl1pPr>
            <a:lvl2pPr>
              <a:lnSpc>
                <a:spcPct val="110000"/>
              </a:lnSpc>
              <a:spcBef>
                <a:spcPts val="1000"/>
              </a:spcBef>
              <a:defRPr sz="2400"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2650" y="15494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99212" y="2505074"/>
            <a:ext cx="5183188" cy="3684588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/>
            </a:lvl1pPr>
            <a:lvl2pPr>
              <a:lnSpc>
                <a:spcPct val="110000"/>
              </a:lnSpc>
              <a:spcBef>
                <a:spcPts val="1000"/>
              </a:spcBef>
              <a:defRPr sz="2400"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1B20FEC-AC6C-4185-9558-FF620526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32B6478-60E6-4DB5-8AD9-C74836F5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966DAE3-5F86-48E0-A3B9-18884EA4F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/>
            </a:lvl1pPr>
          </a:lstStyle>
          <a:p>
            <a:r>
              <a:rPr lang="sv-SE" dirty="0"/>
              <a:t>Klicka på bildikonen och infoga bild, den fyller ut platshållaren med rundat hörn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52497BE-5C99-4235-BD47-33F28688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40FD78-70B7-424E-A375-6D9ACFF7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4F48D-2FBD-4D25-8D1C-1F2C6290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att ändra mall för rubrikformat</a:t>
            </a:r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/>
              <a:t>Nivå tre</a:t>
            </a:r>
          </a:p>
          <a:p>
            <a:pPr lvl="3"/>
            <a:r>
              <a:rPr lang="en-US" dirty="0"/>
              <a:t>Nivå fyra</a:t>
            </a:r>
          </a:p>
          <a:p>
            <a:pPr lvl="4"/>
            <a:r>
              <a:rPr lang="en-US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1E74-C129-49CC-A8E9-55F17C697E65}" type="datetimeFigureOut">
              <a:rPr lang="sv-SE" smtClean="0"/>
              <a:t>2024-06-19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75777A-8889-41C5-9B21-1D01DDBB0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2" r:id="rId3"/>
    <p:sldLayoutId id="2147483677" r:id="rId4"/>
    <p:sldLayoutId id="2147483676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 dirty="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57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B4AB70-C4FB-4E59-9946-0F44BE941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Systematiskt patientsäkerhetsarbete 240625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6560FF4-1697-441F-8FEF-3B8E45E279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Inflytanderåd</a:t>
            </a:r>
          </a:p>
          <a:p>
            <a:endParaRPr lang="sv-SE" dirty="0"/>
          </a:p>
        </p:txBody>
      </p:sp>
      <p:grpSp>
        <p:nvGrpSpPr>
          <p:cNvPr id="7" name="Grupp 6" descr="Logotyp för Region Skåne">
            <a:extLst>
              <a:ext uri="{FF2B5EF4-FFF2-40B4-BE49-F238E27FC236}">
                <a16:creationId xmlns:a16="http://schemas.microsoft.com/office/drawing/2014/main" id="{91745122-F1F4-406D-9915-564572F96D66}"/>
              </a:ext>
            </a:extLst>
          </p:cNvPr>
          <p:cNvGrpSpPr/>
          <p:nvPr/>
        </p:nvGrpSpPr>
        <p:grpSpPr>
          <a:xfrm>
            <a:off x="11032836" y="5830454"/>
            <a:ext cx="949036" cy="894773"/>
            <a:chOff x="11032836" y="5830454"/>
            <a:chExt cx="949036" cy="894773"/>
          </a:xfrm>
        </p:grpSpPr>
        <p:sp>
          <p:nvSpPr>
            <p:cNvPr id="5" name="Ellips 4">
              <a:extLst>
                <a:ext uri="{FF2B5EF4-FFF2-40B4-BE49-F238E27FC236}">
                  <a16:creationId xmlns:a16="http://schemas.microsoft.com/office/drawing/2014/main" id="{3ECB80DB-3FDA-4623-8036-F3FCA8671E06}"/>
                </a:ext>
              </a:extLst>
            </p:cNvPr>
            <p:cNvSpPr/>
            <p:nvPr/>
          </p:nvSpPr>
          <p:spPr>
            <a:xfrm>
              <a:off x="11032836" y="5830454"/>
              <a:ext cx="949036" cy="8947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35749E1A-28CA-42F2-B71A-7D8DF071C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11479" y="5848346"/>
              <a:ext cx="746613" cy="691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9453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F75C00-36E8-3EA0-6F7F-E75454799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96834"/>
          </a:xfrm>
        </p:spPr>
        <p:txBody>
          <a:bodyPr/>
          <a:lstStyle/>
          <a:p>
            <a:r>
              <a:rPr lang="sv-SE" dirty="0"/>
              <a:t>Innehåll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9D2B45-72C3-D7E9-68EB-B19D52A96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27017"/>
            <a:ext cx="10972800" cy="6727372"/>
          </a:xfrm>
        </p:spPr>
        <p:txBody>
          <a:bodyPr/>
          <a:lstStyle/>
          <a:p>
            <a:pPr marL="0" indent="0">
              <a:buNone/>
            </a:pPr>
            <a:endParaRPr lang="sv-SE" sz="1800" dirty="0"/>
          </a:p>
          <a:p>
            <a:pPr marL="0" lvl="0" indent="0">
              <a:buNone/>
            </a:pPr>
            <a:r>
              <a:rPr lang="sv-SE" sz="3200" dirty="0">
                <a:effectLst/>
                <a:ea typeface="Times New Roman" panose="02020603050405020304" pitchFamily="18" charset="0"/>
              </a:rPr>
              <a:t>Pågående systematiskt patientsäkerhetsarbete inom VO habilitering</a:t>
            </a:r>
          </a:p>
          <a:p>
            <a:pPr lvl="0"/>
            <a:r>
              <a:rPr lang="sv-SE" sz="3200" dirty="0">
                <a:effectLst/>
                <a:ea typeface="Times New Roman" panose="02020603050405020304" pitchFamily="18" charset="0"/>
              </a:rPr>
              <a:t>Mål Säker Vård</a:t>
            </a:r>
          </a:p>
          <a:p>
            <a:pPr lvl="0"/>
            <a:r>
              <a:rPr lang="sv-SE" sz="3200" dirty="0">
                <a:effectLst/>
                <a:ea typeface="Times New Roman" panose="02020603050405020304" pitchFamily="18" charset="0"/>
              </a:rPr>
              <a:t>Klagomålshantering </a:t>
            </a:r>
          </a:p>
          <a:p>
            <a:pPr lvl="0"/>
            <a:r>
              <a:rPr lang="sv-SE" sz="3200" dirty="0">
                <a:effectLst/>
                <a:ea typeface="Times New Roman" panose="02020603050405020304" pitchFamily="18" charset="0"/>
              </a:rPr>
              <a:t>Uppföljning åtgärder Lex Maria</a:t>
            </a:r>
            <a:endParaRPr lang="sv-SE" dirty="0"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endParaRPr lang="sv-SE" sz="1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7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7F2F39-411C-4D54-A663-EA1E34DFA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 Säker Vård 2024-2025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6F12FD-9FCB-4017-84AC-B274AF3FC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165723"/>
          </a:xfrm>
        </p:spPr>
        <p:txBody>
          <a:bodyPr/>
          <a:lstStyle/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Journalhantering, instruktion framtagen</a:t>
            </a:r>
          </a:p>
          <a:p>
            <a:pPr marL="0" indent="0">
              <a:buNone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Journalgranskning, anvisning och mallar framtagna 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Journalgranskningen görs i syfte att rusta medarbetare att utföra journaldokumentation som tryggar en god och säker vård för patienten. </a:t>
            </a:r>
          </a:p>
          <a:p>
            <a:pPr marL="0" indent="0">
              <a:buNone/>
            </a:pPr>
            <a:r>
              <a:rPr lang="sv-SE" sz="2400" dirty="0"/>
              <a:t>Ett systematiskt arbete kring journalgranskning kan också bidra till utvecklingsarbete inom verksamheten.</a:t>
            </a:r>
          </a:p>
          <a:p>
            <a:pPr marL="0" indent="0">
              <a:buNone/>
            </a:pPr>
            <a:endParaRPr lang="sv-SE" sz="2400" dirty="0">
              <a:solidFill>
                <a:srgbClr val="454545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D3996077-AA1A-5A40-EC13-FA29B7292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98" y="1471514"/>
            <a:ext cx="11041602" cy="128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3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989B6E-997D-3885-BFE5-C1985A7CF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EE0325-A9DE-A80D-ED72-C09378C5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3251"/>
            <a:ext cx="10972800" cy="4525963"/>
          </a:xfrm>
        </p:spPr>
        <p:txBody>
          <a:bodyPr/>
          <a:lstStyle/>
          <a:p>
            <a:r>
              <a:rPr lang="sv-SE" sz="2800" dirty="0"/>
              <a:t>Beslutad aktivitet efter händelseanalys i Lex Maria ärende, </a:t>
            </a:r>
            <a:r>
              <a:rPr lang="sv-SE" sz="2800" i="1" dirty="0"/>
              <a:t>Att arbeta för en förbättring av dokumentation i journal.</a:t>
            </a:r>
            <a:endParaRPr lang="sv-SE" sz="2800" dirty="0"/>
          </a:p>
          <a:p>
            <a:r>
              <a:rPr lang="sv-SE" sz="2800" dirty="0"/>
              <a:t>Avvikelser och Gröna korset har uppmärksammat behov.</a:t>
            </a:r>
          </a:p>
          <a:p>
            <a:r>
              <a:rPr lang="sv-SE" sz="2800" dirty="0"/>
              <a:t>Högre personalomsättning/bemanningsenhet.</a:t>
            </a:r>
          </a:p>
          <a:p>
            <a:r>
              <a:rPr lang="sv-SE" sz="2800" dirty="0"/>
              <a:t>1177, patientens egna journal och tillgång till den.</a:t>
            </a:r>
          </a:p>
          <a:p>
            <a:r>
              <a:rPr lang="sv-SE" sz="2800" dirty="0"/>
              <a:t>Förberedelse inför nytt journalsystem, SDV, vilket kommer innebära förändrade arbetssätt.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121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CF77C6-E7B5-DC47-9AA1-8189F11AF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Klagomål – viktigt för ökad kvalitet och patientsäkerhet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2A21C6-9D18-08C5-4CAB-5474E26CF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7615"/>
            <a:ext cx="10972800" cy="4418550"/>
          </a:xfrm>
        </p:spPr>
        <p:txBody>
          <a:bodyPr/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sv-SE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välfungerande klagomålshantering är en central del i det systematiska patientsäkerhetsarbetet. Dels för att uppmärksamma och förebygga </a:t>
            </a:r>
            <a:r>
              <a:rPr lang="sv-SE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vårdskador</a:t>
            </a:r>
            <a:r>
              <a:rPr lang="sv-SE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dels för att ge patient och närstående möjlighet att delta i patientsäkerhetsarbetet.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sv-SE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Verksamhetsrutin är framtagen.</a:t>
            </a:r>
            <a:endParaRPr lang="sv-SE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endParaRPr lang="sv-SE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endParaRPr lang="sv-SE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objekt 3" descr="En bild som visar text, Teckensnitt, logotyp, skärmbild&#10;&#10;Automatiskt genererad beskrivning">
            <a:extLst>
              <a:ext uri="{FF2B5EF4-FFF2-40B4-BE49-F238E27FC236}">
                <a16:creationId xmlns:a16="http://schemas.microsoft.com/office/drawing/2014/main" id="{38D5A2CC-4AAD-2352-011D-260CB05B77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049" y="4517702"/>
            <a:ext cx="6199551" cy="16084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796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BC0819-C13C-51F4-F0ED-A70BB53DC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-228600" fontAlgn="auto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defRPr/>
            </a:pPr>
            <a:r>
              <a:rPr lang="sv-SE" sz="3200" dirty="0">
                <a:effectLst/>
                <a:ea typeface="Times New Roman" panose="02020603050405020304" pitchFamily="18" charset="0"/>
              </a:rPr>
              <a:t>Uppföljning åtgärder Lex Maria</a:t>
            </a:r>
            <a:br>
              <a:rPr lang="sv-SE" sz="2400" dirty="0">
                <a:ea typeface="Times New Roman" panose="02020603050405020304" pitchFamily="18" charset="0"/>
              </a:rPr>
            </a:br>
            <a:br>
              <a:rPr kumimoji="0" lang="sv-SE" sz="3200" b="0" i="0" u="none" strike="noStrike" kern="1200" cap="none" spc="0" normalizeH="0" baseline="0" noProof="0" dirty="0">
                <a:ln>
                  <a:noFill/>
                </a:ln>
                <a:solidFill>
                  <a:srgbClr val="307C8E"/>
                </a:solidFill>
                <a:effectLst/>
                <a:uLnTx/>
                <a:uFillTx/>
                <a:latin typeface="Arial" panose="020B0604020202020204"/>
                <a:ea typeface="Times New Roman" panose="02020603050405020304" pitchFamily="18" charset="0"/>
                <a:cs typeface="+mn-cs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46A755-3137-1CFE-75F9-AEFD64B57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800" dirty="0"/>
              <a:t>Pågående systematisk arbete i verksamheten för uppföljning åtgärder Lex Maria ärenden. </a:t>
            </a:r>
          </a:p>
          <a:p>
            <a:pPr marL="0" indent="0">
              <a:buNone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Patientsäkerhetsråd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Verksamhetsledningsgrupp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Utvecklingsråd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Patientsäkerhetsdialoger i områdena</a:t>
            </a:r>
          </a:p>
        </p:txBody>
      </p:sp>
    </p:spTree>
    <p:extLst>
      <p:ext uri="{BB962C8B-B14F-4D97-AF65-F5344CB8AC3E}">
        <p14:creationId xmlns:p14="http://schemas.microsoft.com/office/powerpoint/2010/main" val="2512820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B4AB70-C4FB-4E59-9946-0F44BE941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Tack för idag!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6560FF4-1697-441F-8FEF-3B8E45E279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grpSp>
        <p:nvGrpSpPr>
          <p:cNvPr id="7" name="Grupp 6" descr="Logotyp för Region Skåne">
            <a:extLst>
              <a:ext uri="{FF2B5EF4-FFF2-40B4-BE49-F238E27FC236}">
                <a16:creationId xmlns:a16="http://schemas.microsoft.com/office/drawing/2014/main" id="{91745122-F1F4-406D-9915-564572F96D66}"/>
              </a:ext>
            </a:extLst>
          </p:cNvPr>
          <p:cNvGrpSpPr/>
          <p:nvPr/>
        </p:nvGrpSpPr>
        <p:grpSpPr>
          <a:xfrm>
            <a:off x="11032836" y="5830454"/>
            <a:ext cx="949036" cy="894773"/>
            <a:chOff x="11032836" y="5830454"/>
            <a:chExt cx="949036" cy="894773"/>
          </a:xfrm>
        </p:grpSpPr>
        <p:sp>
          <p:nvSpPr>
            <p:cNvPr id="5" name="Ellips 4">
              <a:extLst>
                <a:ext uri="{FF2B5EF4-FFF2-40B4-BE49-F238E27FC236}">
                  <a16:creationId xmlns:a16="http://schemas.microsoft.com/office/drawing/2014/main" id="{3ECB80DB-3FDA-4623-8036-F3FCA8671E06}"/>
                </a:ext>
              </a:extLst>
            </p:cNvPr>
            <p:cNvSpPr/>
            <p:nvPr/>
          </p:nvSpPr>
          <p:spPr>
            <a:xfrm>
              <a:off x="11032836" y="5830454"/>
              <a:ext cx="949036" cy="8947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35749E1A-28CA-42F2-B71A-7D8DF071C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11479" y="5848346"/>
              <a:ext cx="746613" cy="691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107996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 Strand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Region Skåne">
      <a:majorFont>
        <a:latin typeface="Arial" panose="020B0604020202020204"/>
        <a:ea typeface=""/>
        <a:cs typeface=""/>
      </a:majorFont>
      <a:minorFont>
        <a:latin typeface="Arial" panose="020B0604020202020204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tientsäkerhet 230823" id="{7DA2F0A5-F5A2-4886-9D60-F552EE76D2D4}" vid="{A8ABFF04-9113-4DAC-9594-8D80DED2BEB2}"/>
    </a:ext>
  </a:extLst>
</a:theme>
</file>

<file path=ppt/theme/theme2.xml><?xml version="1.0" encoding="utf-8"?>
<a:theme xmlns:a="http://schemas.openxmlformats.org/drawingml/2006/main" name="1_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191010.pptm" id="{57414CB7-05A3-46A9-9B67-90CFB09EA43C}" vid="{7785CABF-60FF-498B-938F-67D0AB8A07CE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9e835d1-f6d2-4803-8543-27135b4c6a29">
      <Value>2458</Value>
      <Value>3319</Value>
    </TaxCatchAll>
    <lcf76f155ced4ddcb4097134ff3c332f xmlns="31333d66-199c-4882-a234-af1e470d6a4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70F0A11BD54948A954E3282D85771E" ma:contentTypeVersion="18" ma:contentTypeDescription="Skapa ett nytt dokument." ma:contentTypeScope="" ma:versionID="c0d9bee0bd8b6278f3f41730cabd25d0">
  <xsd:schema xmlns:xsd="http://www.w3.org/2001/XMLSchema" xmlns:xs="http://www.w3.org/2001/XMLSchema" xmlns:p="http://schemas.microsoft.com/office/2006/metadata/properties" xmlns:ns2="31333d66-199c-4882-a234-af1e470d6a44" xmlns:ns3="79e835d1-f6d2-4803-8543-27135b4c6a29" targetNamespace="http://schemas.microsoft.com/office/2006/metadata/properties" ma:root="true" ma:fieldsID="2b8c838ea6161e9e04ba0ef72a32ad7e" ns2:_="" ns3:_="">
    <xsd:import namespace="31333d66-199c-4882-a234-af1e470d6a44"/>
    <xsd:import namespace="79e835d1-f6d2-4803-8543-27135b4c6a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33d66-199c-4882-a234-af1e470d6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1bf00159-009d-46d5-8b1e-3727e059da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835d1-f6d2-4803-8543-27135b4c6a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3305e63-aec5-4cc2-8a36-0eea9a55cc44}" ma:internalName="TaxCatchAll" ma:showField="CatchAllData" ma:web="79e835d1-f6d2-4803-8543-27135b4c6a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a56debd325b27f642ac1d0fda39660c0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fc2af05384a0f09a214c124e36de8720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9EAAD0-D469-486A-ABDF-7312A3EB578A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3D5B806C-DF68-48E5-AE8A-D4AF3F6B0017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a23a2f6b-7e21-49b1-b33f-300315b17fc7"/>
    <ds:schemaRef ds:uri="http://schemas.openxmlformats.org/package/2006/metadata/core-properties"/>
    <ds:schemaRef ds:uri="08943ba7-0447-4cf0-b908-5d03d029f642"/>
    <ds:schemaRef ds:uri="http://schemas.microsoft.com/sharepoint/v3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A451CD4-83D4-41A7-B96D-253F348FD5ED}"/>
</file>

<file path=customXml/itemProps4.xml><?xml version="1.0" encoding="utf-8"?>
<ds:datastoreItem xmlns:ds="http://schemas.openxmlformats.org/officeDocument/2006/customXml" ds:itemID="{0120448F-3951-415A-927D-7B51345FFA48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6B14898E-7353-4BEA-9C0C-9E84DE307764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820914AD-98EF-4B52-8EE2-AC52345B32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Patientsäkerhet 230823</Template>
  <TotalTime>0</TotalTime>
  <Words>202</Words>
  <Application>Microsoft Office PowerPoint</Application>
  <PresentationFormat>Bredbild</PresentationFormat>
  <Paragraphs>42</Paragraphs>
  <Slides>7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Region Skåne</vt:lpstr>
      <vt:lpstr>1_Region Skåne</vt:lpstr>
      <vt:lpstr>Systematiskt patientsäkerhetsarbete 240625</vt:lpstr>
      <vt:lpstr>Innehåll</vt:lpstr>
      <vt:lpstr>Mål Säker Vård 2024-2025 </vt:lpstr>
      <vt:lpstr>Bakgrund </vt:lpstr>
      <vt:lpstr>Klagomål – viktigt för ökad kvalitet och patientsäkerhet</vt:lpstr>
      <vt:lpstr>Uppföljning åtgärder Lex Maria  </vt:lpstr>
      <vt:lpstr>Tack för idag!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Systematiskt patientsäkerhetsarbete 230823</dc:title>
  <dc:creator>Anneli Skoglund</dc:creator>
  <cp:lastModifiedBy>Olsson Sofie</cp:lastModifiedBy>
  <cp:revision>28</cp:revision>
  <dcterms:created xsi:type="dcterms:W3CDTF">2023-08-22T06:18:40Z</dcterms:created>
  <dcterms:modified xsi:type="dcterms:W3CDTF">2024-06-19T11:41:27Z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d676e8fc-95ff-41c9-99e6-327efc644830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10297500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