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0" r:id="rId4"/>
    <p:sldMasterId id="2147484427" r:id="rId5"/>
    <p:sldMasterId id="2147484461" r:id="rId6"/>
    <p:sldMasterId id="2147484495" r:id="rId7"/>
    <p:sldMasterId id="2147484512" r:id="rId8"/>
    <p:sldMasterId id="2147484529" r:id="rId9"/>
  </p:sldMasterIdLst>
  <p:notesMasterIdLst>
    <p:notesMasterId r:id="rId25"/>
  </p:notesMasterIdLst>
  <p:handoutMasterIdLst>
    <p:handoutMasterId r:id="rId26"/>
  </p:handoutMasterIdLst>
  <p:sldIdLst>
    <p:sldId id="263" r:id="rId10"/>
    <p:sldId id="312" r:id="rId11"/>
    <p:sldId id="313" r:id="rId12"/>
    <p:sldId id="314" r:id="rId13"/>
    <p:sldId id="320" r:id="rId14"/>
    <p:sldId id="315" r:id="rId15"/>
    <p:sldId id="321" r:id="rId16"/>
    <p:sldId id="316" r:id="rId17"/>
    <p:sldId id="317" r:id="rId18"/>
    <p:sldId id="324" r:id="rId19"/>
    <p:sldId id="323" r:id="rId20"/>
    <p:sldId id="318" r:id="rId21"/>
    <p:sldId id="326" r:id="rId22"/>
    <p:sldId id="327" r:id="rId23"/>
    <p:sldId id="32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7C6"/>
    <a:srgbClr val="D53878"/>
    <a:srgbClr val="FBF2B4"/>
    <a:srgbClr val="3F5564"/>
    <a:srgbClr val="0077BC"/>
    <a:srgbClr val="008391"/>
    <a:srgbClr val="F0CD50"/>
    <a:srgbClr val="4675B7"/>
    <a:srgbClr val="DBD1E6"/>
    <a:srgbClr val="D2D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195" autoAdjust="0"/>
  </p:normalViewPr>
  <p:slideViewPr>
    <p:cSldViewPr snapToGrid="0">
      <p:cViewPr varScale="1">
        <p:scale>
          <a:sx n="104" d="100"/>
          <a:sy n="104" d="100"/>
        </p:scale>
        <p:origin x="83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8D75527-1052-40CF-90A7-805EC4F77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2182B2-420A-475A-83CF-72C9A1964B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BB566-3845-4DC0-8CE2-DC15231A2062}" type="datetime1">
              <a:rPr lang="sv-SE" smtClean="0"/>
              <a:t>2025-03-27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FEBD13-AD79-4726-9C7A-9E5C531A1A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00A28DF-4169-4B51-B8D3-AA9A5D6123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0780-C7EB-45E8-96EB-66D0986C42C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33701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86EF-3011-429C-976B-61D9CA3A2B5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5868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9461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Svåra känslor </a:t>
            </a:r>
            <a:r>
              <a:rPr lang="sv-SE" b="1" dirty="0"/>
              <a:t>Lennart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807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Svåra känslor </a:t>
            </a:r>
            <a:r>
              <a:rPr lang="sv-SE" b="1" dirty="0"/>
              <a:t>Pia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7131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Jag måste börja ta hand om mig själv </a:t>
            </a:r>
            <a:r>
              <a:rPr lang="sv-SE" b="1" dirty="0"/>
              <a:t>Lena-Karin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653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Vem är anhörig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970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Resan börjar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616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När jag förstod att jag är anhörig </a:t>
            </a:r>
            <a:r>
              <a:rPr lang="sv-SE" b="1" dirty="0"/>
              <a:t>Pia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08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När jag förstod att jag är anhörig </a:t>
            </a:r>
            <a:r>
              <a:rPr lang="sv-SE" b="1" dirty="0"/>
              <a:t>Mitra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414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hela tiden kämpa </a:t>
            </a:r>
            <a:r>
              <a:rPr lang="sv-SE" b="1" dirty="0"/>
              <a:t>Lennart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2266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hela tiden kämpa </a:t>
            </a:r>
            <a:r>
              <a:rPr lang="sv-SE" b="1" dirty="0"/>
              <a:t>Mitra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2734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Maktlöshet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4739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Svåra känslor </a:t>
            </a:r>
            <a:r>
              <a:rPr lang="sv-SE" b="1" dirty="0"/>
              <a:t>Mitra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995FFDC-F934-4037-B505-500B08CD3B8C}" type="datetime1">
              <a:rPr lang="sv-SE" smtClean="0"/>
              <a:t>2025-03-27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571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0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4909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099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1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A5CC9138-760F-4A17-8B1B-6D99EFF79AD6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858437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&#10;&#10;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2C9C189C-4F50-4B1D-9EA5-30AB73E59C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01825FE-CC31-4DE6-9AA9-7C27B553E870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917259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1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13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376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8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C929D8-093F-4826-8D04-F268FF63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5635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350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2779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2498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150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120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0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91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7067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2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9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5128C6-B678-4715-9D0F-D4C07F59E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721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7CCA5E-96FA-4B08-97E3-9C131E99F26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</a:t>
            </a:r>
            <a:r>
              <a:rPr lang="sv-SE" sz="1050">
                <a:solidFill>
                  <a:schemeClr val="tx1"/>
                </a:solidFill>
              </a:rPr>
              <a:t>öppen</a:t>
            </a:r>
            <a:r>
              <a:rPr lang="sv-SE" sz="1050">
                <a:solidFill>
                  <a:schemeClr val="tx1">
                    <a:lumMod val="95000"/>
                    <a:lumOff val="5000"/>
                  </a:schemeClr>
                </a:solidFill>
              </a:rPr>
              <a:t>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239555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01D92FDB-2EC0-4D2B-9027-B2C6802AC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3B86F8F-A217-4EC5-95CF-481328A25B1B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3431015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2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3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0860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3018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1204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8104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66406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611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88074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0265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63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95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9769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029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63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3A12899-234C-4D37-942E-64C01D64533B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672469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D9E1B7B2-3451-4D29-B53E-14A274303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A484A78-938B-41DE-9685-15EC3BD0A572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656666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1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2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5036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1187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6211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4303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87165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0832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403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8765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36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726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394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3241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775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52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88E3460-7228-4DB3-A6B8-F304B211BC3F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0014148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81ADCA10-B0AD-4D27-A94A-34783BF31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553C1A9-DB36-4729-A526-0352AB7C6E25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382123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653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8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1293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56983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5356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854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2909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80063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31153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6944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193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28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37005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0167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25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75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A335F1B5-8765-459C-802C-DA6207941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2F5E2AC-A457-4DE9-9A2C-4BE86BC00522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176441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22466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05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F8D7C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Eventuell underrubrik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latin typeface="+mn-lt"/>
              </a:rPr>
              <a:t>Hållbar stad – öppen för världen</a:t>
            </a:r>
          </a:p>
        </p:txBody>
      </p:sp>
      <p:pic>
        <p:nvPicPr>
          <p:cNvPr id="8" name="Bildobjekt 7" descr="Logo" title="Logo">
            <a:extLst>
              <a:ext uri="{FF2B5EF4-FFF2-40B4-BE49-F238E27FC236}">
                <a16:creationId xmlns:a16="http://schemas.microsoft.com/office/drawing/2014/main" id="{2DF30E6D-8B83-4DA1-ADDE-3B4546276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68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8313"/>
            <a:ext cx="10080000" cy="417512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AF1C70CC-B8D4-4719-BB1B-23D6C9B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4720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50" y="1736729"/>
            <a:ext cx="5400000" cy="41767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4718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281031"/>
            <a:ext cx="5278080" cy="352468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B0B39BD-A593-4A83-AD46-53A96C2F7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53604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71AB884-926D-4607-993A-83391A77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603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075" y="1736728"/>
            <a:ext cx="5678925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98925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6397E3-2F6A-46E7-B952-96596182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16482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736728"/>
            <a:ext cx="5688013" cy="419462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4176000" cy="4175125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AD5FAA-1657-4061-B125-FAABE5DDE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5774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988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84013" y="1738313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84013" y="5528974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3227AAC-52A1-439E-A66E-B8A4CE23E2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471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4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</a:t>
            </a:r>
            <a:br>
              <a:rPr lang="sv-SE"/>
            </a:b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57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87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C2FFEF-6434-4E63-AD0D-37B93846A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47937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3471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Klicka på ikonen ovan</a:t>
            </a:r>
            <a:br>
              <a:rPr lang="sv-SE"/>
            </a:br>
            <a:r>
              <a:rPr lang="sv-SE"/>
              <a:t>för att lägga till en bild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/>
              <a:t>Hållbar stad – öppen för världen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42DC399-9929-4DB1-86A7-EDD1619A0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489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rgbClr val="F8D7C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8CA43A6-7E16-4DBD-AD75-D68133193CDD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05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pic>
        <p:nvPicPr>
          <p:cNvPr id="6" name="Bildobjekt 5" descr="Logo" title="Logo">
            <a:extLst>
              <a:ext uri="{FF2B5EF4-FFF2-40B4-BE49-F238E27FC236}">
                <a16:creationId xmlns:a16="http://schemas.microsoft.com/office/drawing/2014/main" id="{1BFA490F-F636-4FBD-9551-5FE7BB924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41" y="6168924"/>
            <a:ext cx="128027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221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F8D7C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ogo" title="Logo">
            <a:extLst>
              <a:ext uri="{FF2B5EF4-FFF2-40B4-BE49-F238E27FC236}">
                <a16:creationId xmlns:a16="http://schemas.microsoft.com/office/drawing/2014/main" id="{8FA31A6C-4824-4084-8D71-178D8B56B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8" name="Rubrik 3">
            <a:extLst>
              <a:ext uri="{FF2B5EF4-FFF2-40B4-BE49-F238E27FC236}">
                <a16:creationId xmlns:a16="http://schemas.microsoft.com/office/drawing/2014/main" id="{A335F1B5-8765-459C-802C-DA6207941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tx1"/>
                </a:solidFill>
              </a:defRPr>
            </a:lvl1pPr>
          </a:lstStyle>
          <a:p>
            <a:r>
              <a:rPr lang="sv-SE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Område, Göteborgs Stad</a:t>
            </a:r>
            <a:br>
              <a:rPr lang="sv-SE"/>
            </a:br>
            <a:r>
              <a:rPr lang="sv-SE"/>
              <a:t>Namn</a:t>
            </a:r>
            <a:br>
              <a:rPr lang="sv-SE"/>
            </a:br>
            <a:r>
              <a:rPr lang="sv-SE"/>
              <a:t>namn@namn.se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2F5E2AC-A457-4DE9-9A2C-4BE86BC00522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Hållbar stad – öppen för världen</a:t>
            </a:r>
          </a:p>
        </p:txBody>
      </p:sp>
    </p:spTree>
    <p:extLst>
      <p:ext uri="{BB962C8B-B14F-4D97-AF65-F5344CB8AC3E}">
        <p14:creationId xmlns:p14="http://schemas.microsoft.com/office/powerpoint/2010/main" val="674577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1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49735908-7AA6-42A8-8D13-0A0800940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984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  <p:sldLayoutId id="2147484423" r:id="rId13"/>
    <p:sldLayoutId id="2147484424" r:id="rId14"/>
    <p:sldLayoutId id="2147484425" r:id="rId15"/>
    <p:sldLayoutId id="2147484426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6FC2686-3742-4CA7-96AE-CD7BBA1A90F3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2A7AAA3E-885B-47E9-ACBA-A0293FCE5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359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F4542BD5-103E-4DB5-88FB-E05DB9624044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ACAA70FC-8994-456B-8FC6-D537F8406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5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  <p:sldLayoutId id="2147484474" r:id="rId13"/>
    <p:sldLayoutId id="2147484475" r:id="rId14"/>
    <p:sldLayoutId id="2147484476" r:id="rId15"/>
    <p:sldLayoutId id="2147484477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30862AA-79CD-47D7-A508-195920CF797F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/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0B5FE696-6F97-4D3C-86EA-DA1B9AC17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3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  <p:sldLayoutId id="2147484507" r:id="rId12"/>
    <p:sldLayoutId id="2147484508" r:id="rId13"/>
    <p:sldLayoutId id="2147484509" r:id="rId14"/>
    <p:sldLayoutId id="2147484510" r:id="rId15"/>
    <p:sldLayoutId id="2147484511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6A2100A-00F3-4208-962E-587779F2E0C0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F508861A-5DB9-448E-9A9B-FD5CEF06B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276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  <p:sldLayoutId id="2147484524" r:id="rId12"/>
    <p:sldLayoutId id="2147484525" r:id="rId13"/>
    <p:sldLayoutId id="2147484526" r:id="rId14"/>
    <p:sldLayoutId id="2147484527" r:id="rId15"/>
    <p:sldLayoutId id="2147484528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7795" y="401983"/>
            <a:ext cx="1481456" cy="49991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6A2100A-00F3-4208-962E-587779F2E0C0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tx1">
                    <a:lumMod val="95000"/>
                    <a:lumOff val="5000"/>
                  </a:schemeClr>
                </a:solidFill>
              </a:rPr>
              <a:t>Hållbar stad – öppen för världen</a:t>
            </a:r>
          </a:p>
        </p:txBody>
      </p:sp>
      <p:sp>
        <p:nvSpPr>
          <p:cNvPr id="10" name="Platshållare för bildnummer 1">
            <a:extLst>
              <a:ext uri="{FF2B5EF4-FFF2-40B4-BE49-F238E27FC236}">
                <a16:creationId xmlns:a16="http://schemas.microsoft.com/office/drawing/2014/main" id="{F508861A-5DB9-448E-9A9B-FD5CEF06B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974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  <p:sldLayoutId id="2147484541" r:id="rId12"/>
    <p:sldLayoutId id="2147484542" r:id="rId13"/>
    <p:sldLayoutId id="2147484543" r:id="rId14"/>
    <p:sldLayoutId id="2147484544" r:id="rId15"/>
    <p:sldLayoutId id="2147484545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920628-F32D-4B59-82A3-068B45983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4127" y="1258460"/>
            <a:ext cx="8728608" cy="1349829"/>
          </a:xfrm>
        </p:spPr>
        <p:txBody>
          <a:bodyPr/>
          <a:lstStyle/>
          <a:p>
            <a:pPr algn="ctr"/>
            <a:r>
              <a:rPr lang="sv-SE" dirty="0">
                <a:solidFill>
                  <a:schemeClr val="bg2"/>
                </a:solidFill>
              </a:rPr>
              <a:t>Anhörigresan</a:t>
            </a:r>
          </a:p>
        </p:txBody>
      </p:sp>
      <p:pic>
        <p:nvPicPr>
          <p:cNvPr id="3" name="Bildobjekt 2" descr="En bild som visar skiss, rita, Barnkonst, illustration&#10;&#10;Automatiskt genererad beskrivning">
            <a:extLst>
              <a:ext uri="{FF2B5EF4-FFF2-40B4-BE49-F238E27FC236}">
                <a16:creationId xmlns:a16="http://schemas.microsoft.com/office/drawing/2014/main" id="{20E2BAFD-3798-D223-A5AC-E498976D3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68" y="2418820"/>
            <a:ext cx="9122227" cy="37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8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a, skiss, konst, bläck&#10;&#10;Automatiskt genererad beskrivning">
            <a:extLst>
              <a:ext uri="{FF2B5EF4-FFF2-40B4-BE49-F238E27FC236}">
                <a16:creationId xmlns:a16="http://schemas.microsoft.com/office/drawing/2014/main" id="{23501733-8B3C-D410-3214-CE480E05D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62" y="1247845"/>
            <a:ext cx="4612268" cy="506068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67FABC45-6F7A-D2F0-2E87-8566AE8320BE}"/>
              </a:ext>
            </a:extLst>
          </p:cNvPr>
          <p:cNvSpPr txBox="1"/>
          <p:nvPr/>
        </p:nvSpPr>
        <p:spPr>
          <a:xfrm>
            <a:off x="8001000" y="3136612"/>
            <a:ext cx="28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Svåra känslor</a:t>
            </a:r>
          </a:p>
        </p:txBody>
      </p:sp>
      <p:pic>
        <p:nvPicPr>
          <p:cNvPr id="2" name="Pia svåra känslor">
            <a:hlinkClick r:id="" action="ppaction://media"/>
            <a:extLst>
              <a:ext uri="{FF2B5EF4-FFF2-40B4-BE49-F238E27FC236}">
                <a16:creationId xmlns:a16="http://schemas.microsoft.com/office/drawing/2014/main" id="{54907784-9554-D8DA-5396-304AC4B68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313" y="7197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5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a, skiss, konst, bläck&#10;&#10;Automatiskt genererad beskrivning">
            <a:extLst>
              <a:ext uri="{FF2B5EF4-FFF2-40B4-BE49-F238E27FC236}">
                <a16:creationId xmlns:a16="http://schemas.microsoft.com/office/drawing/2014/main" id="{23501733-8B3C-D410-3214-CE480E05D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62" y="1247845"/>
            <a:ext cx="4612268" cy="506068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67FABC45-6F7A-D2F0-2E87-8566AE8320BE}"/>
              </a:ext>
            </a:extLst>
          </p:cNvPr>
          <p:cNvSpPr txBox="1"/>
          <p:nvPr/>
        </p:nvSpPr>
        <p:spPr>
          <a:xfrm>
            <a:off x="8001000" y="3136612"/>
            <a:ext cx="28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Svåra känslor</a:t>
            </a:r>
          </a:p>
        </p:txBody>
      </p:sp>
      <p:pic>
        <p:nvPicPr>
          <p:cNvPr id="2" name="Lena-Karin svåra känslor">
            <a:hlinkClick r:id="" action="ppaction://media"/>
            <a:extLst>
              <a:ext uri="{FF2B5EF4-FFF2-40B4-BE49-F238E27FC236}">
                <a16:creationId xmlns:a16="http://schemas.microsoft.com/office/drawing/2014/main" id="{D7EC5E5E-5AD4-C4AF-EFCB-A4A93F498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0975" y="7512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6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skiss, rita, konst, Barnkonst&#10;&#10;Automatiskt genererad beskrivning">
            <a:extLst>
              <a:ext uri="{FF2B5EF4-FFF2-40B4-BE49-F238E27FC236}">
                <a16:creationId xmlns:a16="http://schemas.microsoft.com/office/drawing/2014/main" id="{77BFCDF8-8BF5-F336-344E-0770A3183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62" y="1243146"/>
            <a:ext cx="4527979" cy="509697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215DEA1-DBB9-DFB6-F14A-C10361E58343}"/>
              </a:ext>
            </a:extLst>
          </p:cNvPr>
          <p:cNvSpPr txBox="1"/>
          <p:nvPr/>
        </p:nvSpPr>
        <p:spPr>
          <a:xfrm>
            <a:off x="8147304" y="2971800"/>
            <a:ext cx="25877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”Jag måste börja ta hand om mig själv”</a:t>
            </a:r>
          </a:p>
          <a:p>
            <a:endParaRPr lang="sv-SE" dirty="0"/>
          </a:p>
        </p:txBody>
      </p:sp>
      <p:pic>
        <p:nvPicPr>
          <p:cNvPr id="2" name="Lena-Karin ta hand om">
            <a:hlinkClick r:id="" action="ppaction://media"/>
            <a:extLst>
              <a:ext uri="{FF2B5EF4-FFF2-40B4-BE49-F238E27FC236}">
                <a16:creationId xmlns:a16="http://schemas.microsoft.com/office/drawing/2014/main" id="{F4B1A8E4-0126-218E-5930-1598AAEF5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775" y="743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920628-F32D-4B59-82A3-068B45983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4127" y="1258460"/>
            <a:ext cx="8728608" cy="1349829"/>
          </a:xfrm>
        </p:spPr>
        <p:txBody>
          <a:bodyPr/>
          <a:lstStyle/>
          <a:p>
            <a:pPr algn="ctr"/>
            <a:r>
              <a:rPr lang="sv-SE" sz="3600" dirty="0">
                <a:solidFill>
                  <a:schemeClr val="bg2"/>
                </a:solidFill>
              </a:rPr>
              <a:t>Anhörigstödet i Göteborgs Stad</a:t>
            </a:r>
          </a:p>
        </p:txBody>
      </p:sp>
      <p:pic>
        <p:nvPicPr>
          <p:cNvPr id="3" name="Bildobjekt 2" descr="En bild som visar skiss, rita, Barnkonst, illustration&#10;&#10;Automatiskt genererad beskrivning">
            <a:extLst>
              <a:ext uri="{FF2B5EF4-FFF2-40B4-BE49-F238E27FC236}">
                <a16:creationId xmlns:a16="http://schemas.microsoft.com/office/drawing/2014/main" id="{20E2BAFD-3798-D223-A5AC-E498976D3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68" y="2418820"/>
            <a:ext cx="9122227" cy="37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9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2214009C-7C7F-EF46-0254-90088AFA3AF8}"/>
              </a:ext>
            </a:extLst>
          </p:cNvPr>
          <p:cNvSpPr txBox="1"/>
          <p:nvPr/>
        </p:nvSpPr>
        <p:spPr>
          <a:xfrm>
            <a:off x="1114097" y="1954924"/>
            <a:ext cx="102791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000" dirty="0">
              <a:solidFill>
                <a:schemeClr val="bg2"/>
              </a:solidFill>
            </a:endParaRPr>
          </a:p>
          <a:p>
            <a:r>
              <a:rPr lang="sv-SE" sz="3600" b="1" dirty="0">
                <a:solidFill>
                  <a:schemeClr val="bg2"/>
                </a:solidFill>
              </a:rPr>
              <a:t>Så här når du oss: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r>
              <a:rPr lang="sv-SE" sz="3200" dirty="0">
                <a:solidFill>
                  <a:schemeClr val="bg2"/>
                </a:solidFill>
              </a:rPr>
              <a:t>Stödjer du en person under 65 år</a:t>
            </a:r>
          </a:p>
          <a:p>
            <a:r>
              <a:rPr lang="sv-SE" sz="3200" dirty="0">
                <a:solidFill>
                  <a:schemeClr val="bg2"/>
                </a:solidFill>
              </a:rPr>
              <a:t>031-365 50 30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r>
              <a:rPr lang="sv-SE" sz="3200" dirty="0">
                <a:solidFill>
                  <a:schemeClr val="bg2"/>
                </a:solidFill>
              </a:rPr>
              <a:t>Stödjer du en person över 65 år</a:t>
            </a:r>
          </a:p>
          <a:p>
            <a:r>
              <a:rPr lang="sv-SE" sz="3200" dirty="0">
                <a:solidFill>
                  <a:schemeClr val="bg2"/>
                </a:solidFill>
              </a:rPr>
              <a:t>031-365 00 00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endParaRPr lang="sv-SE" sz="3200" dirty="0">
              <a:solidFill>
                <a:schemeClr val="bg2"/>
              </a:solidFill>
            </a:endParaRPr>
          </a:p>
          <a:p>
            <a:endParaRPr lang="sv-SE" dirty="0"/>
          </a:p>
        </p:txBody>
      </p:sp>
      <p:pic>
        <p:nvPicPr>
          <p:cNvPr id="7" name="Bildobjekt 6" descr="En bild som visar skiss, rita, Barnkonst, konst&#10;&#10;Automatiskt genererad beskrivning">
            <a:extLst>
              <a:ext uri="{FF2B5EF4-FFF2-40B4-BE49-F238E27FC236}">
                <a16:creationId xmlns:a16="http://schemas.microsoft.com/office/drawing/2014/main" id="{3A6BA3FF-BEB4-6305-1EC8-64FAE1BA8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30" y="2291408"/>
            <a:ext cx="2569812" cy="302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2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a, skiss, Barnkonst, illustration&#10;&#10;Automatiskt genererad beskrivning">
            <a:extLst>
              <a:ext uri="{FF2B5EF4-FFF2-40B4-BE49-F238E27FC236}">
                <a16:creationId xmlns:a16="http://schemas.microsoft.com/office/drawing/2014/main" id="{0DFA1A21-8687-B2B8-06BB-3104597D0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48" y="1741822"/>
            <a:ext cx="3733988" cy="377638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2D35AD5-E51D-64CA-313A-535D549D44AD}"/>
              </a:ext>
            </a:extLst>
          </p:cNvPr>
          <p:cNvSpPr txBox="1"/>
          <p:nvPr/>
        </p:nvSpPr>
        <p:spPr>
          <a:xfrm>
            <a:off x="6804968" y="3029848"/>
            <a:ext cx="4556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chemeClr val="bg2"/>
                </a:solidFill>
              </a:rPr>
              <a:t>Stort tack,</a:t>
            </a:r>
          </a:p>
          <a:p>
            <a:r>
              <a:rPr lang="sv-SE" sz="3600" dirty="0">
                <a:solidFill>
                  <a:schemeClr val="bg2"/>
                </a:solidFill>
              </a:rPr>
              <a:t>för att du har lyssnat</a:t>
            </a:r>
          </a:p>
        </p:txBody>
      </p:sp>
    </p:spTree>
    <p:extLst>
      <p:ext uri="{BB962C8B-B14F-4D97-AF65-F5344CB8AC3E}">
        <p14:creationId xmlns:p14="http://schemas.microsoft.com/office/powerpoint/2010/main" val="119037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a, skiss, Barnkonst, illustration&#10;&#10;Automatiskt genererad beskrivning">
            <a:extLst>
              <a:ext uri="{FF2B5EF4-FFF2-40B4-BE49-F238E27FC236}">
                <a16:creationId xmlns:a16="http://schemas.microsoft.com/office/drawing/2014/main" id="{7AC92290-A71C-2C74-DEFD-5DD11F93F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40" y="1344169"/>
            <a:ext cx="4512790" cy="491825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2F7219F-1BEE-8985-937F-050AE52AB4B4}"/>
              </a:ext>
            </a:extLst>
          </p:cNvPr>
          <p:cNvSpPr txBox="1"/>
          <p:nvPr/>
        </p:nvSpPr>
        <p:spPr>
          <a:xfrm>
            <a:off x="8311896" y="2890391"/>
            <a:ext cx="1874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Vem är anhörig?</a:t>
            </a:r>
          </a:p>
        </p:txBody>
      </p:sp>
    </p:spTree>
    <p:extLst>
      <p:ext uri="{BB962C8B-B14F-4D97-AF65-F5344CB8AC3E}">
        <p14:creationId xmlns:p14="http://schemas.microsoft.com/office/powerpoint/2010/main" val="429457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skiss, rita, handskrift&#10;&#10;Automatiskt genererad beskrivning">
            <a:extLst>
              <a:ext uri="{FF2B5EF4-FFF2-40B4-BE49-F238E27FC236}">
                <a16:creationId xmlns:a16="http://schemas.microsoft.com/office/drawing/2014/main" id="{4FED1427-AFE6-1199-8F3B-C9CA8FBE4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6" y="1303262"/>
            <a:ext cx="4023360" cy="500909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616910F-BB85-91A2-F49C-8DADA7A453FB}"/>
              </a:ext>
            </a:extLst>
          </p:cNvPr>
          <p:cNvSpPr txBox="1"/>
          <p:nvPr/>
        </p:nvSpPr>
        <p:spPr>
          <a:xfrm>
            <a:off x="7644384" y="3136612"/>
            <a:ext cx="287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Resan börjar</a:t>
            </a:r>
          </a:p>
        </p:txBody>
      </p:sp>
    </p:spTree>
    <p:extLst>
      <p:ext uri="{BB962C8B-B14F-4D97-AF65-F5344CB8AC3E}">
        <p14:creationId xmlns:p14="http://schemas.microsoft.com/office/powerpoint/2010/main" val="857459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skiss, Barnkonst, illustration, tecknad serie&#10;&#10;Automatiskt genererad beskrivning">
            <a:extLst>
              <a:ext uri="{FF2B5EF4-FFF2-40B4-BE49-F238E27FC236}">
                <a16:creationId xmlns:a16="http://schemas.microsoft.com/office/drawing/2014/main" id="{6F30B45C-BB74-358E-446B-FE79C76D0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55" y="1313411"/>
            <a:ext cx="4055266" cy="498967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D298406-FA39-5439-AEDC-76F4277EDFEE}"/>
              </a:ext>
            </a:extLst>
          </p:cNvPr>
          <p:cNvSpPr txBox="1"/>
          <p:nvPr/>
        </p:nvSpPr>
        <p:spPr>
          <a:xfrm>
            <a:off x="7946136" y="2777195"/>
            <a:ext cx="2496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”När jag förstod att jag är anhörig”</a:t>
            </a:r>
          </a:p>
        </p:txBody>
      </p:sp>
      <p:pic>
        <p:nvPicPr>
          <p:cNvPr id="3" name="Pia när jag förstod">
            <a:hlinkClick r:id="" action="ppaction://media"/>
            <a:extLst>
              <a:ext uri="{FF2B5EF4-FFF2-40B4-BE49-F238E27FC236}">
                <a16:creationId xmlns:a16="http://schemas.microsoft.com/office/drawing/2014/main" id="{F12E75C1-CA69-423A-96FA-E73004C6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788" y="6702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1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skiss, Barnkonst, illustration, tecknad serie&#10;&#10;Automatiskt genererad beskrivning">
            <a:extLst>
              <a:ext uri="{FF2B5EF4-FFF2-40B4-BE49-F238E27FC236}">
                <a16:creationId xmlns:a16="http://schemas.microsoft.com/office/drawing/2014/main" id="{6F30B45C-BB74-358E-446B-FE79C76D0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55" y="1313411"/>
            <a:ext cx="4055266" cy="498967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D298406-FA39-5439-AEDC-76F4277EDFEE}"/>
              </a:ext>
            </a:extLst>
          </p:cNvPr>
          <p:cNvSpPr txBox="1"/>
          <p:nvPr/>
        </p:nvSpPr>
        <p:spPr>
          <a:xfrm>
            <a:off x="7946136" y="2777195"/>
            <a:ext cx="2496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”När jag förstod att jag är anhörig”</a:t>
            </a:r>
          </a:p>
        </p:txBody>
      </p:sp>
      <p:pic>
        <p:nvPicPr>
          <p:cNvPr id="2" name="Mitra när jag förstod">
            <a:hlinkClick r:id="" action="ppaction://media"/>
            <a:extLst>
              <a:ext uri="{FF2B5EF4-FFF2-40B4-BE49-F238E27FC236}">
                <a16:creationId xmlns:a16="http://schemas.microsoft.com/office/drawing/2014/main" id="{467600A6-0D09-9F6E-4AAB-328E546DD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3500" y="7172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9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a, skiss, Barnkonst, konst&#10;&#10;Automatiskt genererad beskrivning">
            <a:extLst>
              <a:ext uri="{FF2B5EF4-FFF2-40B4-BE49-F238E27FC236}">
                <a16:creationId xmlns:a16="http://schemas.microsoft.com/office/drawing/2014/main" id="{9C662102-D8AF-3B94-988D-CE249B903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63" y="1251618"/>
            <a:ext cx="4646602" cy="503862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01DE523-34C3-A2D5-5BC9-621BE9B715B1}"/>
              </a:ext>
            </a:extLst>
          </p:cNvPr>
          <p:cNvSpPr txBox="1"/>
          <p:nvPr/>
        </p:nvSpPr>
        <p:spPr>
          <a:xfrm>
            <a:off x="8339328" y="2644170"/>
            <a:ext cx="2157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”Att hela tiden kämpa”</a:t>
            </a:r>
          </a:p>
        </p:txBody>
      </p:sp>
      <p:pic>
        <p:nvPicPr>
          <p:cNvPr id="2" name="Lennart kämpa">
            <a:hlinkClick r:id="" action="ppaction://media"/>
            <a:extLst>
              <a:ext uri="{FF2B5EF4-FFF2-40B4-BE49-F238E27FC236}">
                <a16:creationId xmlns:a16="http://schemas.microsoft.com/office/drawing/2014/main" id="{79DC2D1C-E8AE-BC83-EFCB-E76CF94F5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0975" y="709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a, skiss, Barnkonst, konst&#10;&#10;Automatiskt genererad beskrivning">
            <a:extLst>
              <a:ext uri="{FF2B5EF4-FFF2-40B4-BE49-F238E27FC236}">
                <a16:creationId xmlns:a16="http://schemas.microsoft.com/office/drawing/2014/main" id="{9C662102-D8AF-3B94-988D-CE249B903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63" y="1251618"/>
            <a:ext cx="4646602" cy="503862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01DE523-34C3-A2D5-5BC9-621BE9B715B1}"/>
              </a:ext>
            </a:extLst>
          </p:cNvPr>
          <p:cNvSpPr txBox="1"/>
          <p:nvPr/>
        </p:nvSpPr>
        <p:spPr>
          <a:xfrm>
            <a:off x="8339328" y="2644170"/>
            <a:ext cx="2157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”Att hela tiden kämpa”</a:t>
            </a:r>
          </a:p>
        </p:txBody>
      </p:sp>
      <p:pic>
        <p:nvPicPr>
          <p:cNvPr id="2" name="Mitra kämpa">
            <a:hlinkClick r:id="" action="ppaction://media"/>
            <a:extLst>
              <a:ext uri="{FF2B5EF4-FFF2-40B4-BE49-F238E27FC236}">
                <a16:creationId xmlns:a16="http://schemas.microsoft.com/office/drawing/2014/main" id="{68B63639-A17D-591F-EEE4-0B4EC9EC6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075" y="7172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a, skiss, Barnkonst, illustration&#10;&#10;Automatiskt genererad beskrivning">
            <a:extLst>
              <a:ext uri="{FF2B5EF4-FFF2-40B4-BE49-F238E27FC236}">
                <a16:creationId xmlns:a16="http://schemas.microsoft.com/office/drawing/2014/main" id="{34774C2A-72A2-D7C7-35F6-03B67FE1F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9" y="1345289"/>
            <a:ext cx="4518490" cy="498319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11B693C-09FD-D9F7-0CB6-D312A30CA750}"/>
              </a:ext>
            </a:extLst>
          </p:cNvPr>
          <p:cNvSpPr txBox="1"/>
          <p:nvPr/>
        </p:nvSpPr>
        <p:spPr>
          <a:xfrm>
            <a:off x="8046720" y="3063240"/>
            <a:ext cx="2359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”</a:t>
            </a:r>
            <a:r>
              <a:rPr lang="sv-SE" sz="3200" dirty="0">
                <a:solidFill>
                  <a:schemeClr val="bg2"/>
                </a:solidFill>
              </a:rPr>
              <a:t>Maktlöshet</a:t>
            </a:r>
          </a:p>
        </p:txBody>
      </p:sp>
    </p:spTree>
    <p:extLst>
      <p:ext uri="{BB962C8B-B14F-4D97-AF65-F5344CB8AC3E}">
        <p14:creationId xmlns:p14="http://schemas.microsoft.com/office/powerpoint/2010/main" val="1550174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a, skiss, konst, bläck&#10;&#10;Automatiskt genererad beskrivning">
            <a:extLst>
              <a:ext uri="{FF2B5EF4-FFF2-40B4-BE49-F238E27FC236}">
                <a16:creationId xmlns:a16="http://schemas.microsoft.com/office/drawing/2014/main" id="{23501733-8B3C-D410-3214-CE480E05D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62" y="1247845"/>
            <a:ext cx="4612268" cy="506068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67FABC45-6F7A-D2F0-2E87-8566AE8320BE}"/>
              </a:ext>
            </a:extLst>
          </p:cNvPr>
          <p:cNvSpPr txBox="1"/>
          <p:nvPr/>
        </p:nvSpPr>
        <p:spPr>
          <a:xfrm>
            <a:off x="8001000" y="3136612"/>
            <a:ext cx="28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Svåra känslor</a:t>
            </a:r>
          </a:p>
        </p:txBody>
      </p:sp>
      <p:pic>
        <p:nvPicPr>
          <p:cNvPr id="2" name="Lennart svåra känslor">
            <a:hlinkClick r:id="" action="ppaction://media"/>
            <a:extLst>
              <a:ext uri="{FF2B5EF4-FFF2-40B4-BE49-F238E27FC236}">
                <a16:creationId xmlns:a16="http://schemas.microsoft.com/office/drawing/2014/main" id="{AE4C5A27-9E93-6DB7-C40B-FBD4866A1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" y="7419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öteborgs Stad – Mörkblå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mall_standard 16_9.potx" id="{1F7B1C5F-26C5-4C93-BDE3-F46E8B24FB4E}" vid="{A9D2CBB0-5483-42A5-902F-0D70D54E3042}"/>
    </a:ext>
  </a:extLst>
</a:theme>
</file>

<file path=ppt/theme/theme2.xml><?xml version="1.0" encoding="utf-8"?>
<a:theme xmlns:a="http://schemas.openxmlformats.org/drawingml/2006/main" name="Göteborgs Stad – Röd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mall_standard 16_9.potx" id="{1F7B1C5F-26C5-4C93-BDE3-F46E8B24FB4E}" vid="{898F88A9-C088-4468-A541-854065FD1967}"/>
    </a:ext>
  </a:extLst>
</a:theme>
</file>

<file path=ppt/theme/theme3.xml><?xml version="1.0" encoding="utf-8"?>
<a:theme xmlns:a="http://schemas.openxmlformats.org/drawingml/2006/main" name="Göteborgs Stad – Rosa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mall_standard 16_9.potx" id="{1F7B1C5F-26C5-4C93-BDE3-F46E8B24FB4E}" vid="{B762C85E-82FB-4199-8DF9-93ED57637424}"/>
    </a:ext>
  </a:extLst>
</a:theme>
</file>

<file path=ppt/theme/theme4.xml><?xml version="1.0" encoding="utf-8"?>
<a:theme xmlns:a="http://schemas.openxmlformats.org/drawingml/2006/main" name="Göteborgs Stad – Lila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mall_standard 16_9.potx" id="{1F7B1C5F-26C5-4C93-BDE3-F46E8B24FB4E}" vid="{3AE40A14-CD4E-4D76-9DDB-61813FBA9F57}"/>
    </a:ext>
  </a:extLst>
</a:theme>
</file>

<file path=ppt/theme/theme5.xml><?xml version="1.0" encoding="utf-8"?>
<a:theme xmlns:a="http://schemas.openxmlformats.org/drawingml/2006/main" name="Göteborgs Stad – Gul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mall_standard 16_9.potx" id="{1F7B1C5F-26C5-4C93-BDE3-F46E8B24FB4E}" vid="{79751039-5F14-4AB3-8647-CB5D5EE80F51}"/>
    </a:ext>
  </a:extLst>
</a:theme>
</file>

<file path=ppt/theme/theme6.xml><?xml version="1.0" encoding="utf-8"?>
<a:theme xmlns:a="http://schemas.openxmlformats.org/drawingml/2006/main" name="1_Göteborgs Stad – Gul dekor">
  <a:themeElements>
    <a:clrScheme name="Göteborgs Stad färgpalett webbsvart">
      <a:dk1>
        <a:srgbClr val="333333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767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mall_standard 16_9.potx" id="{1F7B1C5F-26C5-4C93-BDE3-F46E8B24FB4E}" vid="{3AE7A78E-F8C4-44DD-B742-912A9BCBA56B}"/>
    </a:ext>
  </a:extLst>
</a:theme>
</file>

<file path=ppt/theme/theme7.xml><?xml version="1.0" encoding="utf-8"?>
<a:theme xmlns:a="http://schemas.openxmlformats.org/drawingml/2006/main" name="Office-tema">
  <a:themeElements>
    <a:clrScheme name="Göteborgs Stad Powerpoint">
      <a:dk1>
        <a:sysClr val="windowText" lastClr="000000"/>
      </a:dk1>
      <a:lt1>
        <a:sysClr val="window" lastClr="FFFFFF"/>
      </a:lt1>
      <a:dk2>
        <a:srgbClr val="495663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A9137174508449A6FE520F40CCFA4A" ma:contentTypeVersion="19" ma:contentTypeDescription="Skapa ett nytt dokument." ma:contentTypeScope="" ma:versionID="c86ac1fe74a39cdd924ebfe639359cb8">
  <xsd:schema xmlns:xsd="http://www.w3.org/2001/XMLSchema" xmlns:xs="http://www.w3.org/2001/XMLSchema" xmlns:p="http://schemas.microsoft.com/office/2006/metadata/properties" xmlns:ns2="20c45412-893c-4bad-968e-70828ec5ba1e" xmlns:ns3="93f38e95-16d2-4afd-a1cd-0ae44707e8ec" targetNamespace="http://schemas.microsoft.com/office/2006/metadata/properties" ma:root="true" ma:fieldsID="657b4273ba38d3a453fbf50d066da36a" ns2:_="" ns3:_="">
    <xsd:import namespace="20c45412-893c-4bad-968e-70828ec5ba1e"/>
    <xsd:import namespace="93f38e95-16d2-4afd-a1cd-0ae44707e8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45412-893c-4bad-968e-70828ec5ba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5ba0a079-088f-45e9-a2b8-c410558400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38e95-16d2-4afd-a1cd-0ae44707e8ec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3" nillable="true" ma:taxonomy="true" ma:internalName="TaxKeywordTaxHTField" ma:taxonomyFieldName="TaxKeyword" ma:displayName="Företagsnyckelord" ma:fieldId="{23f27201-bee3-471e-b2e7-b64fd8b7ca38}" ma:taxonomyMulti="true" ma:sspId="5ba0a079-088f-45e9-a2b8-c4105584005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a30e5a33-47c1-4a88-b4f2-47fbbff8769f}" ma:internalName="TaxCatchAll" ma:showField="CatchAllData" ma:web="93f38e95-16d2-4afd-a1cd-0ae44707e8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93f38e95-16d2-4afd-a1cd-0ae44707e8ec">
      <Terms xmlns="http://schemas.microsoft.com/office/infopath/2007/PartnerControls"/>
    </TaxKeywordTaxHTField>
    <TaxCatchAll xmlns="93f38e95-16d2-4afd-a1cd-0ae44707e8ec" xsi:nil="true"/>
    <lcf76f155ced4ddcb4097134ff3c332f xmlns="20c45412-893c-4bad-968e-70828ec5ba1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94DE63F-C3D1-4345-992E-CBAB48F09B02}">
  <ds:schemaRefs>
    <ds:schemaRef ds:uri="20c45412-893c-4bad-968e-70828ec5ba1e"/>
    <ds:schemaRef ds:uri="93f38e95-16d2-4afd-a1cd-0ae44707e8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8DD42F-E9A3-43A3-8897-BE9C3786F2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887A94-F8CF-4BF6-A2D2-7DA6606BE93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3f38e95-16d2-4afd-a1cd-0ae44707e8ec"/>
    <ds:schemaRef ds:uri="20c45412-893c-4bad-968e-70828ec5ba1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167</Words>
  <Application>Microsoft Office PowerPoint</Application>
  <PresentationFormat>Bredbild</PresentationFormat>
  <Paragraphs>59</Paragraphs>
  <Slides>15</Slides>
  <Notes>12</Notes>
  <HiddenSlides>0</HiddenSlides>
  <MMClips>8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Calibri</vt:lpstr>
      <vt:lpstr>Wingdings</vt:lpstr>
      <vt:lpstr>Göteborgs Stad – Mörkblå dekor</vt:lpstr>
      <vt:lpstr>Göteborgs Stad – Röd dekor</vt:lpstr>
      <vt:lpstr>Göteborgs Stad – Rosa dekor</vt:lpstr>
      <vt:lpstr>Göteborgs Stad – Lila dekor</vt:lpstr>
      <vt:lpstr>Göteborgs Stad – Gul dekor</vt:lpstr>
      <vt:lpstr>1_Göteborgs Stad – Gul dekor</vt:lpstr>
      <vt:lpstr>Anhörigresan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Anhörigstödet i Göteborgs Stad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Presentationsmall 16:9</dc:title>
  <dc:creator>eivor.gustafsson@funktionsstod.goteborg.se</dc:creator>
  <cp:lastModifiedBy>Lennart Lundén</cp:lastModifiedBy>
  <cp:revision>33</cp:revision>
  <dcterms:created xsi:type="dcterms:W3CDTF">2021-09-14T11:56:32Z</dcterms:created>
  <dcterms:modified xsi:type="dcterms:W3CDTF">2025-03-27T14:40:21Z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0x01010083A9137174508449A6FE520F40CCFA4A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