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embeddedFontLst>
    <p:embeddedFont>
      <p:font typeface="Roboto"/>
      <p:regular r:id="rId31"/>
      <p:bold r:id="rId32"/>
      <p:italic r:id="rId33"/>
      <p:boldItalic r:id="rId34"/>
    </p:embeddedFont>
    <p:embeddedFont>
      <p:font typeface="Average"/>
      <p:regular r:id="rId35"/>
    </p:embeddedFont>
    <p:embeddedFont>
      <p:font typeface="Oswald"/>
      <p:regular r:id="rId36"/>
      <p:bold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oboto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Roboto-italic.fntdata"/><Relationship Id="rId10" Type="http://schemas.openxmlformats.org/officeDocument/2006/relationships/slide" Target="slides/slide5.xml"/><Relationship Id="rId32" Type="http://schemas.openxmlformats.org/officeDocument/2006/relationships/font" Target="fonts/Roboto-bold.fntdata"/><Relationship Id="rId13" Type="http://schemas.openxmlformats.org/officeDocument/2006/relationships/slide" Target="slides/slide8.xml"/><Relationship Id="rId35" Type="http://schemas.openxmlformats.org/officeDocument/2006/relationships/font" Target="fonts/Average-regular.fntdata"/><Relationship Id="rId12" Type="http://schemas.openxmlformats.org/officeDocument/2006/relationships/slide" Target="slides/slide7.xml"/><Relationship Id="rId34" Type="http://schemas.openxmlformats.org/officeDocument/2006/relationships/font" Target="fonts/Roboto-boldItalic.fntdata"/><Relationship Id="rId15" Type="http://schemas.openxmlformats.org/officeDocument/2006/relationships/slide" Target="slides/slide10.xml"/><Relationship Id="rId37" Type="http://schemas.openxmlformats.org/officeDocument/2006/relationships/font" Target="fonts/Oswald-bold.fntdata"/><Relationship Id="rId14" Type="http://schemas.openxmlformats.org/officeDocument/2006/relationships/slide" Target="slides/slide9.xml"/><Relationship Id="rId36" Type="http://schemas.openxmlformats.org/officeDocument/2006/relationships/font" Target="fonts/Oswald-regular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218be3d5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1218be3d5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218be3d5e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218be3d5e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218be3d5e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1218be3d5e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218be3d5e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1218be3d5e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218be3d5e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1218be3d5e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218be3d5e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1218be3d5e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218be3d5e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1218be3d5e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1218be3d5e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1218be3d5e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218be3d5e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1218be3d5e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1218be3d5e_0_3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1218be3d5e_0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1218be3d5e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1218be3d5e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1218be3d5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1218be3d5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1218be3d5e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1218be3d5e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1218be3d5e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1218be3d5e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1218be3d5e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1218be3d5e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1218be3d5e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1218be3d5e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1218be3d5e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31218be3d5e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1218be3d5e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1218be3d5e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1218be3d5e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1218be3d5e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1218be3d5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1218be3d5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218be3d5e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1218be3d5e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218be3d5e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218be3d5e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218be3d5e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218be3d5e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218be3d5e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1218be3d5e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218be3d5e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1218be3d5e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solidFill>
                  <a:schemeClr val="lt1"/>
                </a:solidFill>
              </a:rPr>
              <a:t>Greetings!</a:t>
            </a:r>
            <a:endParaRPr b="1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solidFill>
                  <a:schemeClr val="lt1"/>
                </a:solidFill>
              </a:rPr>
              <a:t>från (arbets)livets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solidFill>
                  <a:schemeClr val="lt1"/>
                </a:solidFill>
              </a:rPr>
              <a:t>omvägar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sv" sz="3152">
                <a:solidFill>
                  <a:schemeClr val="lt1"/>
                </a:solidFill>
              </a:rPr>
              <a:t>(Vänliga h</a:t>
            </a:r>
            <a:r>
              <a:rPr i="1" lang="sv" sz="3152">
                <a:solidFill>
                  <a:schemeClr val="lt1"/>
                </a:solidFill>
              </a:rPr>
              <a:t>älsningar från andra sidan statistiken)</a:t>
            </a:r>
            <a:endParaRPr i="1" sz="3152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"/>
              <a:t>Resultatet </a:t>
            </a:r>
            <a:r>
              <a:rPr lang="sv"/>
              <a:t>(som alla redan känner till)</a:t>
            </a:r>
            <a:endParaRPr/>
          </a:p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1679250" y="1231800"/>
            <a:ext cx="578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alibri"/>
                <a:ea typeface="Calibri"/>
                <a:cs typeface="Calibri"/>
                <a:sym typeface="Calibri"/>
              </a:rPr>
              <a:t>Bristande tillgänglighet och okunskap på arbetsplatser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br>
              <a:rPr lang="sv">
                <a:latin typeface="Calibri"/>
                <a:ea typeface="Calibri"/>
                <a:cs typeface="Calibri"/>
                <a:sym typeface="Calibri"/>
              </a:rPr>
            </a:br>
            <a:r>
              <a:rPr lang="sv">
                <a:latin typeface="Calibri"/>
                <a:ea typeface="Calibri"/>
                <a:cs typeface="Calibri"/>
                <a:sym typeface="Calibri"/>
              </a:rPr>
              <a:t>Påverkar arbetsmiljön negativt (för alla, faktiskt)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br>
              <a:rPr lang="sv">
                <a:latin typeface="Calibri"/>
                <a:ea typeface="Calibri"/>
                <a:cs typeface="Calibri"/>
                <a:sym typeface="Calibri"/>
              </a:rPr>
            </a:br>
            <a:r>
              <a:rPr lang="sv">
                <a:latin typeface="Calibri"/>
                <a:ea typeface="Calibri"/>
                <a:cs typeface="Calibri"/>
                <a:sym typeface="Calibri"/>
              </a:rPr>
              <a:t>Påverkar arbetsförmågan negativt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br>
              <a:rPr lang="sv">
                <a:latin typeface="Calibri"/>
                <a:ea typeface="Calibri"/>
                <a:cs typeface="Calibri"/>
                <a:sym typeface="Calibri"/>
              </a:rPr>
            </a:br>
            <a:r>
              <a:rPr lang="sv">
                <a:latin typeface="Calibri"/>
                <a:ea typeface="Calibri"/>
                <a:cs typeface="Calibri"/>
                <a:sym typeface="Calibri"/>
              </a:rPr>
              <a:t>Ökar risken för fattigdom, dålig hälsa och låg självkänsla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br>
              <a:rPr lang="sv">
                <a:latin typeface="Calibri"/>
                <a:ea typeface="Calibri"/>
                <a:cs typeface="Calibri"/>
                <a:sym typeface="Calibri"/>
              </a:rPr>
            </a:br>
            <a:r>
              <a:rPr lang="sv">
                <a:latin typeface="Calibri"/>
                <a:ea typeface="Calibri"/>
                <a:cs typeface="Calibri"/>
                <a:sym typeface="Calibri"/>
              </a:rPr>
              <a:t>Underminerar möjligheterna för personer att våga/orka nå sin potential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2"/>
          <p:cNvSpPr/>
          <p:nvPr/>
        </p:nvSpPr>
        <p:spPr>
          <a:xfrm>
            <a:off x="4419600" y="1593800"/>
            <a:ext cx="134400" cy="237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2"/>
          <p:cNvSpPr/>
          <p:nvPr/>
        </p:nvSpPr>
        <p:spPr>
          <a:xfrm>
            <a:off x="4419600" y="2286000"/>
            <a:ext cx="134400" cy="237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2"/>
          <p:cNvSpPr/>
          <p:nvPr/>
        </p:nvSpPr>
        <p:spPr>
          <a:xfrm>
            <a:off x="4419600" y="2929500"/>
            <a:ext cx="134400" cy="237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2"/>
          <p:cNvSpPr/>
          <p:nvPr/>
        </p:nvSpPr>
        <p:spPr>
          <a:xfrm>
            <a:off x="4419600" y="3573000"/>
            <a:ext cx="134400" cy="237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155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rPr>
              <a:t>INDIVIDEN</a:t>
            </a:r>
            <a:endParaRPr sz="7155">
              <a:solidFill>
                <a:schemeClr val="lt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6702475" y="4408925"/>
            <a:ext cx="1769700" cy="3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HANDLÄGGAREN på Försäkringskassan</a:t>
            </a:r>
            <a:endParaRPr/>
          </a:p>
        </p:txBody>
      </p:sp>
      <p:sp>
        <p:nvSpPr>
          <p:cNvPr id="142" name="Google Shape;142;p24"/>
          <p:cNvSpPr txBox="1"/>
          <p:nvPr>
            <p:ph idx="1" type="body"/>
          </p:nvPr>
        </p:nvSpPr>
        <p:spPr>
          <a:xfrm>
            <a:off x="311700" y="1551200"/>
            <a:ext cx="8520600" cy="26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Neurorehab: SIP + fasta kontakter + Klippan (2016 - 2018)</a:t>
            </a:r>
            <a:br>
              <a:rPr lang="sv"/>
            </a:b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Gick längre och k</a:t>
            </a:r>
            <a:r>
              <a:rPr lang="sv"/>
              <a:t>ompenserade för en hel myndighet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Daltade inte, delade kunskap som jag såg till att förvalta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Behandlade mig som en jämlike</a:t>
            </a:r>
            <a:br>
              <a:rPr lang="sv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Två år senare: “dags att ta nästa steg”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type="title"/>
          </p:nvPr>
        </p:nvSpPr>
        <p:spPr>
          <a:xfrm>
            <a:off x="2028300" y="688425"/>
            <a:ext cx="5087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solidFill>
                  <a:schemeClr val="lt1"/>
                </a:solidFill>
              </a:rPr>
              <a:t>Varför är det så läskigt att gå vidare?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8" name="Google Shape;148;p25"/>
          <p:cNvSpPr txBox="1"/>
          <p:nvPr>
            <p:ph idx="1" type="body"/>
          </p:nvPr>
        </p:nvSpPr>
        <p:spPr>
          <a:xfrm>
            <a:off x="2572050" y="1536800"/>
            <a:ext cx="3999900" cy="246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sv">
                <a:solidFill>
                  <a:srgbClr val="000000"/>
                </a:solidFill>
              </a:rPr>
              <a:t>Livrädd för att misslyckas (igen) </a:t>
            </a:r>
            <a:br>
              <a:rPr b="1" lang="sv">
                <a:solidFill>
                  <a:srgbClr val="000000"/>
                </a:solidFill>
              </a:rPr>
            </a:br>
            <a:r>
              <a:rPr lang="sv">
                <a:solidFill>
                  <a:srgbClr val="000000"/>
                </a:solidFill>
              </a:rPr>
              <a:t>… med allt vad det innebär för psykisk och fysisk hälsa, livslust och ekonomi. </a:t>
            </a:r>
            <a:br>
              <a:rPr lang="s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sv">
                <a:solidFill>
                  <a:srgbClr val="000000"/>
                </a:solidFill>
              </a:rPr>
              <a:t>Livrädd för att lyckas </a:t>
            </a:r>
            <a:br>
              <a:rPr b="1" lang="sv">
                <a:solidFill>
                  <a:srgbClr val="000000"/>
                </a:solidFill>
              </a:rPr>
            </a:br>
            <a:r>
              <a:rPr lang="sv">
                <a:solidFill>
                  <a:srgbClr val="000000"/>
                </a:solidFill>
              </a:rPr>
              <a:t>… och förlora det stöd jag äntligen fått</a:t>
            </a:r>
            <a:br>
              <a:rPr lang="s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sv">
                <a:solidFill>
                  <a:srgbClr val="000000"/>
                </a:solidFill>
              </a:rPr>
              <a:t>Just börjat bygga upp tilltro mig själv</a:t>
            </a:r>
            <a:br>
              <a:rPr lang="sv">
                <a:solidFill>
                  <a:srgbClr val="000000"/>
                </a:solidFill>
              </a:rPr>
            </a:br>
            <a:r>
              <a:rPr lang="sv">
                <a:solidFill>
                  <a:srgbClr val="000000"/>
                </a:solidFill>
              </a:rPr>
              <a:t>… ska jag förlora den redan nu?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4700"/>
              <a:t>Professionaliseringen</a:t>
            </a:r>
            <a:br>
              <a:rPr lang="sv" sz="4700"/>
            </a:br>
            <a:r>
              <a:rPr lang="sv" sz="2500">
                <a:solidFill>
                  <a:srgbClr val="666666"/>
                </a:solidFill>
                <a:latin typeface="Average"/>
                <a:ea typeface="Average"/>
                <a:cs typeface="Average"/>
                <a:sym typeface="Average"/>
              </a:rPr>
              <a:t>Skaffa kunskap och bygga på det som bär</a:t>
            </a:r>
            <a:endParaRPr sz="3500">
              <a:solidFill>
                <a:srgbClr val="666666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Tidslinje </a:t>
            </a:r>
            <a:r>
              <a:rPr lang="sv">
                <a:solidFill>
                  <a:schemeClr val="accent4"/>
                </a:solidFill>
              </a:rPr>
              <a:t>2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159" name="Google Shape;159;p27"/>
          <p:cNvSpPr txBox="1"/>
          <p:nvPr>
            <p:ph idx="1" type="body"/>
          </p:nvPr>
        </p:nvSpPr>
        <p:spPr>
          <a:xfrm>
            <a:off x="311700" y="1152475"/>
            <a:ext cx="660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2006: idrottsolycka &gt; hjärnskakning, whiplashskada</a:t>
            </a:r>
            <a:endParaRPr sz="18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2009: slag mot huvudet &gt; förvärvad hjärnskada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2016: Neurorehab, diagnos, SIP 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2016 - 2018: Arbetskooperativet Klippan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1800"/>
              <a:t>2018 - 2019: Samordningsförbundet </a:t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JOBBCOACHEN på Samordningsförbundet</a:t>
            </a:r>
            <a:endParaRPr/>
          </a:p>
        </p:txBody>
      </p:sp>
      <p:sp>
        <p:nvSpPr>
          <p:cNvPr id="165" name="Google Shape;165;p28"/>
          <p:cNvSpPr txBox="1"/>
          <p:nvPr>
            <p:ph idx="1" type="body"/>
          </p:nvPr>
        </p:nvSpPr>
        <p:spPr>
          <a:xfrm>
            <a:off x="311700" y="1794600"/>
            <a:ext cx="8520600" cy="155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Tillgänglighetsanpassning by default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Skärpunkten mellan mina intressen, arbetsmarknaden och vem jag är som person</a:t>
            </a:r>
            <a:br>
              <a:rPr lang="sv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Praktikplats 1: t</a:t>
            </a:r>
            <a:r>
              <a:rPr lang="sv"/>
              <a:t>rial n’ error!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Resultat: f</a:t>
            </a:r>
            <a:r>
              <a:rPr lang="sv"/>
              <a:t>ick mig börja tro på min inneboende förmåga att utvecklas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Praktikperioden</a:t>
            </a:r>
            <a:endParaRPr/>
          </a:p>
        </p:txBody>
      </p:sp>
      <p:sp>
        <p:nvSpPr>
          <p:cNvPr id="171" name="Google Shape;17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/>
              <a:t>Konsultbolaget:</a:t>
            </a:r>
            <a:r>
              <a:rPr lang="sv"/>
              <a:t> 6-8 anställda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Lugn miljö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Enklare kontorsuppgifter, successiv ökning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Struktur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sv"/>
              <a:t>Alienering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sv"/>
              <a:t>Akademiska komplex 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sv"/>
              <a:t>Administrativt krångel vid anställning</a:t>
            </a:r>
            <a:endParaRPr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Nödvändig kunskap om stödet från myndigheterna</a:t>
            </a:r>
            <a:endParaRPr/>
          </a:p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Stöd till arbetsgivare, snarare än arbetstagare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sv"/>
              <a:t>Lönebidrag</a:t>
            </a:r>
            <a:br>
              <a:rPr lang="sv"/>
            </a:br>
            <a:r>
              <a:rPr i="1" lang="sv"/>
              <a:t>Lönedumpning</a:t>
            </a:r>
            <a:br>
              <a:rPr i="1" lang="sv"/>
            </a:br>
            <a:r>
              <a:rPr i="1" lang="sv"/>
              <a:t>Förlust av LAS</a:t>
            </a:r>
            <a:br>
              <a:rPr lang="sv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sv"/>
              <a:t>SUIS-konsulent</a:t>
            </a:r>
            <a:br>
              <a:rPr b="1" lang="sv"/>
            </a:br>
            <a:r>
              <a:rPr i="1" lang="sv"/>
              <a:t>Inte helt oberoende</a:t>
            </a:r>
            <a:br>
              <a:rPr lang="sv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v"/>
              <a:t>Tips! Undersök om ditt fack har kunskap om alternativa anställningsformer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solidFill>
                  <a:schemeClr val="lt1"/>
                </a:solidFill>
              </a:rPr>
              <a:t>Nyckelfaktorer för lyckad professionalisering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3" name="Google Shape;183;p31"/>
          <p:cNvSpPr txBox="1"/>
          <p:nvPr>
            <p:ph idx="1" type="body"/>
          </p:nvPr>
        </p:nvSpPr>
        <p:spPr>
          <a:xfrm>
            <a:off x="311700" y="1491975"/>
            <a:ext cx="8520600" cy="27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sv">
                <a:solidFill>
                  <a:srgbClr val="000000"/>
                </a:solidFill>
              </a:rPr>
              <a:t>Självkännedom och självinsikt: vem </a:t>
            </a:r>
            <a:r>
              <a:rPr i="1" lang="sv">
                <a:solidFill>
                  <a:srgbClr val="000000"/>
                </a:solidFill>
              </a:rPr>
              <a:t>är</a:t>
            </a:r>
            <a:r>
              <a:rPr lang="sv">
                <a:solidFill>
                  <a:srgbClr val="000000"/>
                </a:solidFill>
              </a:rPr>
              <a:t> du? Hur </a:t>
            </a:r>
            <a:r>
              <a:rPr i="1" lang="sv">
                <a:solidFill>
                  <a:srgbClr val="000000"/>
                </a:solidFill>
              </a:rPr>
              <a:t>funka</a:t>
            </a:r>
            <a:r>
              <a:rPr lang="sv">
                <a:solidFill>
                  <a:srgbClr val="000000"/>
                </a:solidFill>
              </a:rPr>
              <a:t>r du? Vad får dig må </a:t>
            </a:r>
            <a:r>
              <a:rPr i="1" lang="sv">
                <a:solidFill>
                  <a:srgbClr val="000000"/>
                </a:solidFill>
              </a:rPr>
              <a:t>bra</a:t>
            </a:r>
            <a:r>
              <a:rPr lang="sv">
                <a:solidFill>
                  <a:srgbClr val="000000"/>
                </a:solidFill>
              </a:rPr>
              <a:t>?</a:t>
            </a:r>
            <a:br>
              <a:rPr lang="s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sv">
                <a:solidFill>
                  <a:srgbClr val="000000"/>
                </a:solidFill>
              </a:rPr>
              <a:t>Hitta balansen: passion gör det lättare att utvecklas, men svårare att bromsa</a:t>
            </a:r>
            <a:br>
              <a:rPr lang="s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sv">
                <a:solidFill>
                  <a:srgbClr val="000000"/>
                </a:solidFill>
              </a:rPr>
              <a:t>Ta fasta på dina kvarvarande förmågor, inte förlorade sådana</a:t>
            </a:r>
            <a:br>
              <a:rPr lang="sv">
                <a:solidFill>
                  <a:srgbClr val="000000"/>
                </a:solidFill>
              </a:rPr>
            </a:br>
            <a:endParaRPr b="1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sv">
                <a:solidFill>
                  <a:srgbClr val="000000"/>
                </a:solidFill>
              </a:rPr>
              <a:t>Lär dig systemets spelregler</a:t>
            </a:r>
            <a:br>
              <a:rPr lang="sv">
                <a:solidFill>
                  <a:srgbClr val="000000"/>
                </a:solidFill>
              </a:rPr>
            </a:br>
            <a:r>
              <a:rPr i="1" lang="sv">
                <a:solidFill>
                  <a:srgbClr val="000000"/>
                </a:solidFill>
              </a:rPr>
              <a:t>Skriv ner, spela in, rita mind-maps: hitta hur du lär dig.</a:t>
            </a:r>
            <a:br>
              <a:rPr lang="s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sv">
                <a:solidFill>
                  <a:srgbClr val="000000"/>
                </a:solidFill>
              </a:rPr>
              <a:t>Ta (verkligen) vara på feedback</a:t>
            </a:r>
            <a:endParaRPr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>
                <a:solidFill>
                  <a:schemeClr val="accent6"/>
                </a:solidFill>
              </a:rPr>
              <a:t>UPPLÄGG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AutoNum type="arabicPeriod"/>
            </a:pPr>
            <a:r>
              <a:rPr lang="sv">
                <a:solidFill>
                  <a:schemeClr val="lt2"/>
                </a:solidFill>
              </a:rPr>
              <a:t>Bakgrund och presentation</a:t>
            </a:r>
            <a:br>
              <a:rPr lang="sv">
                <a:solidFill>
                  <a:schemeClr val="lt2"/>
                </a:solidFill>
              </a:rPr>
            </a:br>
            <a:endParaRPr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AutoNum type="arabicPeriod"/>
            </a:pPr>
            <a:r>
              <a:rPr lang="sv">
                <a:solidFill>
                  <a:schemeClr val="lt2"/>
                </a:solidFill>
              </a:rPr>
              <a:t>Strukturella problem</a:t>
            </a:r>
            <a:br>
              <a:rPr lang="sv">
                <a:solidFill>
                  <a:schemeClr val="lt2"/>
                </a:solidFill>
              </a:rPr>
            </a:br>
            <a:r>
              <a:rPr i="1" lang="sv">
                <a:solidFill>
                  <a:schemeClr val="lt2"/>
                </a:solidFill>
              </a:rPr>
              <a:t>Individberoende och </a:t>
            </a:r>
            <a:r>
              <a:rPr i="1" lang="sv">
                <a:solidFill>
                  <a:schemeClr val="lt2"/>
                </a:solidFill>
              </a:rPr>
              <a:t>makt(o)balans</a:t>
            </a:r>
            <a:br>
              <a:rPr i="1" lang="sv">
                <a:solidFill>
                  <a:schemeClr val="lt2"/>
                </a:solidFill>
              </a:rPr>
            </a:br>
            <a:endParaRPr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AutoNum type="arabicPeriod"/>
            </a:pPr>
            <a:r>
              <a:rPr lang="sv">
                <a:solidFill>
                  <a:schemeClr val="lt2"/>
                </a:solidFill>
              </a:rPr>
              <a:t>Professionalisering</a:t>
            </a:r>
            <a:br>
              <a:rPr lang="sv">
                <a:solidFill>
                  <a:schemeClr val="lt2"/>
                </a:solidFill>
              </a:rPr>
            </a:br>
            <a:r>
              <a:rPr i="1" lang="sv">
                <a:solidFill>
                  <a:schemeClr val="lt2"/>
                </a:solidFill>
              </a:rPr>
              <a:t>Att förstå sig själv och bygga på det som bär</a:t>
            </a:r>
            <a:br>
              <a:rPr lang="sv">
                <a:solidFill>
                  <a:schemeClr val="lt2"/>
                </a:solidFill>
              </a:rPr>
            </a:br>
            <a:endParaRPr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AutoNum type="arabicPeriod"/>
            </a:pPr>
            <a:r>
              <a:rPr lang="sv">
                <a:solidFill>
                  <a:schemeClr val="lt2"/>
                </a:solidFill>
              </a:rPr>
              <a:t>Mobilisera</a:t>
            </a:r>
            <a:br>
              <a:rPr lang="sv">
                <a:solidFill>
                  <a:schemeClr val="lt2"/>
                </a:solidFill>
              </a:rPr>
            </a:br>
            <a:r>
              <a:rPr i="1" lang="sv">
                <a:solidFill>
                  <a:schemeClr val="lt2"/>
                </a:solidFill>
              </a:rPr>
              <a:t>Att växa utanför boxen</a:t>
            </a:r>
            <a:endParaRPr i="1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2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5000"/>
              <a:t>Mobilisering</a:t>
            </a:r>
            <a:endParaRPr sz="5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600">
                <a:latin typeface="Average"/>
                <a:ea typeface="Average"/>
                <a:cs typeface="Average"/>
                <a:sym typeface="Average"/>
              </a:rPr>
              <a:t>Att t</a:t>
            </a:r>
            <a:r>
              <a:rPr lang="sv" sz="2600">
                <a:latin typeface="Average"/>
                <a:ea typeface="Average"/>
                <a:cs typeface="Average"/>
                <a:sym typeface="Average"/>
              </a:rPr>
              <a:t>änka utanför boxen och </a:t>
            </a:r>
            <a:br>
              <a:rPr lang="sv" sz="2600">
                <a:latin typeface="Average"/>
                <a:ea typeface="Average"/>
                <a:cs typeface="Average"/>
                <a:sym typeface="Average"/>
              </a:rPr>
            </a:br>
            <a:r>
              <a:rPr lang="sv" sz="2600">
                <a:latin typeface="Average"/>
                <a:ea typeface="Average"/>
                <a:cs typeface="Average"/>
                <a:sym typeface="Average"/>
              </a:rPr>
              <a:t>hämta in resurser från oväntade håll</a:t>
            </a:r>
            <a:endParaRPr sz="2600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Positiv spiral på utmaning och utveckling</a:t>
            </a:r>
            <a:endParaRPr/>
          </a:p>
        </p:txBody>
      </p:sp>
      <p:sp>
        <p:nvSpPr>
          <p:cNvPr id="194" name="Google Shape;194;p33"/>
          <p:cNvSpPr txBox="1"/>
          <p:nvPr>
            <p:ph idx="2" type="body"/>
          </p:nvPr>
        </p:nvSpPr>
        <p:spPr>
          <a:xfrm>
            <a:off x="4832400" y="1553950"/>
            <a:ext cx="3999900" cy="338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/>
              <a:t>2021: Började ta föreläsningsuppdrag</a:t>
            </a:r>
            <a:br>
              <a:rPr lang="sv"/>
            </a:br>
            <a:r>
              <a:rPr i="1" lang="sv"/>
              <a:t>Få och bidra med </a:t>
            </a:r>
            <a:r>
              <a:rPr i="1" lang="sv"/>
              <a:t>erfarenhet</a:t>
            </a:r>
            <a:br>
              <a:rPr i="1" lang="sv"/>
            </a:br>
            <a:r>
              <a:rPr i="1" lang="sv"/>
              <a:t>Skapa kontaktytor och få en inkomst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2021: Skaffade en mentor</a:t>
            </a:r>
            <a:br>
              <a:rPr lang="sv"/>
            </a:br>
            <a:r>
              <a:rPr i="1" lang="sv"/>
              <a:t>Neutralt kunskapsutbyte i yrkeslivet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sv"/>
              <a:t>2022 - 2025: Arbetet med NKFH</a:t>
            </a:r>
            <a:br>
              <a:rPr b="1" lang="sv"/>
            </a:br>
            <a:r>
              <a:rPr i="1" lang="sv"/>
              <a:t>F</a:t>
            </a:r>
            <a:r>
              <a:rPr i="1" lang="sv"/>
              <a:t>örmedla vidare kunskap om livet med hjärnskada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sv"/>
              <a:t>2024: Hjärnkrafts representant i FN</a:t>
            </a:r>
            <a:br>
              <a:rPr lang="sv"/>
            </a:br>
            <a:r>
              <a:rPr i="1" lang="sv"/>
              <a:t>Mod, ökat ansvar, genomslagskraft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17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Gemensam nämnare: </a:t>
            </a:r>
            <a:r>
              <a:rPr lang="sv" sz="17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UTANFÖR KOMFORTZONEN</a:t>
            </a:r>
            <a:endParaRPr sz="1700">
              <a:solidFill>
                <a:schemeClr val="accent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5" name="Google Shape;195;p33"/>
          <p:cNvSpPr txBox="1"/>
          <p:nvPr>
            <p:ph idx="2" type="body"/>
          </p:nvPr>
        </p:nvSpPr>
        <p:spPr>
          <a:xfrm>
            <a:off x="457200" y="1195250"/>
            <a:ext cx="3999900" cy="34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700">
                <a:solidFill>
                  <a:schemeClr val="dk1"/>
                </a:solidFill>
              </a:rPr>
              <a:t>CV (-stärkande aktiviteter)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sv"/>
              <a:t>2019: styrelseuppdrag Hjärnkraft, Göteborg</a:t>
            </a:r>
            <a:br>
              <a:rPr lang="sv"/>
            </a:br>
            <a:r>
              <a:rPr i="1" lang="sv"/>
              <a:t>Upprepning, förståelse för föreningsliv, ansvar</a:t>
            </a:r>
            <a:br>
              <a:rPr i="1" lang="sv"/>
            </a:br>
            <a:r>
              <a:rPr i="1" lang="sv"/>
              <a:t>Att vara uppskattad och behövd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2019: Började spela harpa</a:t>
            </a:r>
            <a:br>
              <a:rPr lang="sv"/>
            </a:br>
            <a:r>
              <a:rPr i="1" lang="sv"/>
              <a:t>Träna upp fingerfärdighet, minne och koordination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2020: Började måla akvarell</a:t>
            </a:r>
            <a:br>
              <a:rPr lang="sv"/>
            </a:br>
            <a:r>
              <a:rPr i="1" lang="sv"/>
              <a:t>Släppa komplex och kontrollbehov, hitta uttryckssätt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/>
              <a:t>2020: Började klättra</a:t>
            </a:r>
            <a:br>
              <a:rPr i="1" lang="sv"/>
            </a:br>
            <a:r>
              <a:rPr i="1" lang="sv"/>
              <a:t>mota höjdrädsla, bygga mobilitet och styrka</a:t>
            </a:r>
            <a:endParaRPr i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Tidslinje </a:t>
            </a:r>
            <a:r>
              <a:rPr lang="sv">
                <a:solidFill>
                  <a:schemeClr val="accent4"/>
                </a:solidFill>
              </a:rPr>
              <a:t>3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201" name="Google Shape;201;p34"/>
          <p:cNvSpPr txBox="1"/>
          <p:nvPr>
            <p:ph idx="1" type="body"/>
          </p:nvPr>
        </p:nvSpPr>
        <p:spPr>
          <a:xfrm>
            <a:off x="311700" y="1152475"/>
            <a:ext cx="6605400" cy="395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2006: idrottsolycka &gt; hjärnskakning, whiplashskada</a:t>
            </a:r>
            <a:endParaRPr sz="18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2009: slag mot huvudet &gt; förvärvad hjärnskada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2016: neurorehab, diagnos, SIP (= kontinuitet)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2016 - 2018: Arbetskooperativet Klippan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>
                <a:solidFill>
                  <a:schemeClr val="accent2"/>
                </a:solidFill>
              </a:rPr>
              <a:t>2018 - 2020: Samordningsförbundet </a:t>
            </a:r>
            <a:endParaRPr sz="1800">
              <a:solidFill>
                <a:schemeClr val="accent2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/>
              <a:t>2020 - 2021: Konsultassistent på privat bolag</a:t>
            </a:r>
            <a:endParaRPr sz="18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/>
              <a:t>2021 - 2023: Informationsassistent på nationellt kunskapscenter</a:t>
            </a:r>
            <a:endParaRPr sz="18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/>
              <a:t>2023 - 2025: Journaliststudent</a:t>
            </a:r>
            <a:endParaRPr b="1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2" name="Google Shape;202;p34"/>
          <p:cNvSpPr txBox="1"/>
          <p:nvPr/>
        </p:nvSpPr>
        <p:spPr>
          <a:xfrm>
            <a:off x="5975550" y="2098400"/>
            <a:ext cx="2081700" cy="7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sv" sz="1800">
                <a:solidFill>
                  <a:schemeClr val="lt2"/>
                </a:solidFill>
                <a:latin typeface="Oswald"/>
                <a:ea typeface="Oswald"/>
                <a:cs typeface="Oswald"/>
                <a:sym typeface="Oswald"/>
              </a:rPr>
              <a:t>Praktexempel på sub-optimala arbeten - i teorin</a:t>
            </a:r>
            <a:endParaRPr i="1" sz="1800">
              <a:solidFill>
                <a:schemeClr val="lt2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Ett holistiskt sätt att bygga sitt arbetande jag</a:t>
            </a:r>
            <a:endParaRPr/>
          </a:p>
        </p:txBody>
      </p:sp>
      <p:sp>
        <p:nvSpPr>
          <p:cNvPr id="208" name="Google Shape;208;p3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Kunskap är gränslös: färdigheter spiller över</a:t>
            </a:r>
            <a:br>
              <a:rPr lang="sv"/>
            </a:br>
            <a:r>
              <a:rPr i="1" lang="sv"/>
              <a:t>Dvs: tålamod från akvarell, fungerar i jobbet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Mentalt skifte till utmaning som något roligt </a:t>
            </a:r>
            <a:br>
              <a:rPr lang="sv"/>
            </a:br>
            <a:r>
              <a:rPr i="1" lang="sv"/>
              <a:t>Små framgångar måste firas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Världen är ett enda kognitivt utegym</a:t>
            </a:r>
            <a:br>
              <a:rPr lang="sv"/>
            </a:br>
            <a:r>
              <a:rPr i="1" lang="sv"/>
              <a:t>Låt din närmiljö fungera som ett memory-spel</a:t>
            </a:r>
            <a:endParaRPr i="1"/>
          </a:p>
        </p:txBody>
      </p:sp>
      <p:sp>
        <p:nvSpPr>
          <p:cNvPr id="209" name="Google Shape;209;p3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Ta varje möjlighet att lära</a:t>
            </a:r>
            <a:br>
              <a:rPr lang="sv"/>
            </a:br>
            <a:r>
              <a:rPr i="1" lang="sv"/>
              <a:t>Bakslag blir framgång</a:t>
            </a:r>
            <a:r>
              <a:rPr i="1" lang="sv"/>
              <a:t> med systematisering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Försök förstå hur stark du är</a:t>
            </a:r>
            <a:br>
              <a:rPr lang="sv"/>
            </a:br>
            <a:r>
              <a:rPr i="1" lang="sv"/>
              <a:t>Så blir träningen effektivare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Försök inse hur värdefull du är… </a:t>
            </a:r>
            <a:br>
              <a:rPr lang="sv"/>
            </a:br>
            <a:r>
              <a:rPr i="1" lang="sv"/>
              <a:t>Så kommer nästa arbetsplats också göra det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6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Slutsats</a:t>
            </a:r>
            <a:endParaRPr/>
          </a:p>
        </p:txBody>
      </p:sp>
      <p:sp>
        <p:nvSpPr>
          <p:cNvPr id="215" name="Google Shape;215;p36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Strukturella problem</a:t>
            </a:r>
            <a:br>
              <a:rPr lang="sv"/>
            </a:br>
            <a:r>
              <a:rPr lang="sv"/>
              <a:t>Professionalisering</a:t>
            </a:r>
            <a:br>
              <a:rPr lang="sv"/>
            </a:br>
            <a:r>
              <a:rPr lang="sv"/>
              <a:t>Mobilisering</a:t>
            </a:r>
            <a:endParaRPr/>
          </a:p>
        </p:txBody>
      </p:sp>
      <p:sp>
        <p:nvSpPr>
          <p:cNvPr id="216" name="Google Shape;216;p36"/>
          <p:cNvSpPr txBox="1"/>
          <p:nvPr>
            <p:ph idx="2" type="body"/>
          </p:nvPr>
        </p:nvSpPr>
        <p:spPr>
          <a:xfrm>
            <a:off x="4939500" y="413800"/>
            <a:ext cx="3837000" cy="400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1917"/>
              <a:t>Arbetslivet</a:t>
            </a:r>
            <a:r>
              <a:rPr b="1" lang="sv" sz="1917"/>
              <a:t> är inte skapat av/för oss</a:t>
            </a:r>
            <a:br>
              <a:rPr b="1" lang="sv" sz="1917"/>
            </a:br>
            <a:r>
              <a:rPr i="1" lang="sv" sz="1917"/>
              <a:t>B</a:t>
            </a:r>
            <a:r>
              <a:rPr i="1" lang="sv" sz="1917"/>
              <a:t>ara att tugga i sig, alt. försöka förändra (varmt välkomna till Hjärnkraft, hörni!)</a:t>
            </a:r>
            <a:br>
              <a:rPr b="1" lang="sv" sz="1917"/>
            </a:br>
            <a:endParaRPr b="1" sz="1917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sv" sz="1917"/>
              <a:t>Det gör att vi behöver:</a:t>
            </a:r>
            <a:br>
              <a:rPr b="1" lang="sv" sz="1917"/>
            </a:br>
            <a:r>
              <a:rPr lang="sv" sz="1917"/>
              <a:t>L</a:t>
            </a:r>
            <a:r>
              <a:rPr lang="sv" sz="1917"/>
              <a:t>ära oss “spelet” och tillskansa oss kunskap för att bli mindre beroende</a:t>
            </a:r>
            <a:br>
              <a:rPr lang="sv" sz="1917"/>
            </a:br>
            <a:br>
              <a:rPr lang="sv" sz="1917"/>
            </a:br>
            <a:r>
              <a:rPr lang="sv" sz="1917"/>
              <a:t>Lära känna oss själva, bygga på det som fungerar och se utmaning som utveckling</a:t>
            </a:r>
            <a:br>
              <a:rPr lang="sv" sz="1917"/>
            </a:br>
            <a:br>
              <a:rPr lang="sv" sz="1917"/>
            </a:br>
            <a:r>
              <a:rPr lang="sv" sz="1917"/>
              <a:t>Skaffa kunskap på andra sätt när samhället inte räcker till</a:t>
            </a:r>
            <a:endParaRPr sz="1917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/>
              <a:t>Kreativitet</a:t>
            </a:r>
            <a:r>
              <a:rPr lang="sv"/>
              <a:t> </a:t>
            </a:r>
            <a:br>
              <a:rPr lang="sv"/>
            </a:br>
            <a:r>
              <a:rPr lang="sv" sz="4500"/>
              <a:t>är inte en egenskap. </a:t>
            </a:r>
            <a:br>
              <a:rPr lang="sv" sz="4500"/>
            </a:br>
            <a:r>
              <a:rPr lang="sv" sz="4500">
                <a:latin typeface="Average"/>
                <a:ea typeface="Average"/>
                <a:cs typeface="Average"/>
                <a:sym typeface="Average"/>
              </a:rPr>
              <a:t>Det är en arbetsmetod. </a:t>
            </a:r>
            <a:endParaRPr sz="45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22" name="Google Shape;222;p37"/>
          <p:cNvSpPr txBox="1"/>
          <p:nvPr/>
        </p:nvSpPr>
        <p:spPr>
          <a:xfrm>
            <a:off x="4489450" y="3669175"/>
            <a:ext cx="4298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sv" sz="1500">
                <a:solidFill>
                  <a:schemeClr val="accent2"/>
                </a:solidFill>
                <a:latin typeface="Average"/>
                <a:ea typeface="Average"/>
                <a:cs typeface="Average"/>
                <a:sym typeface="Average"/>
              </a:rPr>
              <a:t>George Clooney</a:t>
            </a:r>
            <a:endParaRPr i="1" sz="1500">
              <a:solidFill>
                <a:schemeClr val="accen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solidFill>
                  <a:schemeClr val="lt1"/>
                </a:solidFill>
              </a:rPr>
              <a:t>Celine Henriksson</a:t>
            </a:r>
            <a:br>
              <a:rPr lang="sv">
                <a:solidFill>
                  <a:schemeClr val="lt1"/>
                </a:solidFill>
              </a:rPr>
            </a:br>
            <a:r>
              <a:rPr lang="sv" sz="2444">
                <a:solidFill>
                  <a:schemeClr val="lt1"/>
                </a:solidFill>
              </a:rPr>
              <a:t>32 år, från Göteborg</a:t>
            </a:r>
            <a:endParaRPr sz="2444">
              <a:solidFill>
                <a:schemeClr val="lt1"/>
              </a:solidFill>
            </a:endParaRPr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2159700" y="1762700"/>
            <a:ext cx="4824600" cy="275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v">
                <a:solidFill>
                  <a:srgbClr val="000000"/>
                </a:solidFill>
              </a:rPr>
              <a:t>Styrelseledamot Hjärnkraft </a:t>
            </a:r>
            <a:br>
              <a:rPr lang="sv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v">
                <a:solidFill>
                  <a:srgbClr val="000000"/>
                </a:solidFill>
              </a:rPr>
              <a:t>Journaliststudent, vikarierande reporter</a:t>
            </a:r>
            <a:br>
              <a:rPr lang="sv">
                <a:solidFill>
                  <a:srgbClr val="000000"/>
                </a:solidFill>
              </a:rPr>
            </a:br>
            <a:r>
              <a:rPr lang="sv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v">
                <a:solidFill>
                  <a:srgbClr val="000000"/>
                </a:solidFill>
              </a:rPr>
              <a:t>Tjänstledig informationsassistent </a:t>
            </a:r>
            <a:br>
              <a:rPr lang="sv">
                <a:solidFill>
                  <a:srgbClr val="000000"/>
                </a:solidFill>
              </a:rPr>
            </a:br>
            <a:r>
              <a:rPr lang="sv">
                <a:solidFill>
                  <a:srgbClr val="000000"/>
                </a:solidFill>
              </a:rPr>
              <a:t>(funktionsrätt och kultur)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/>
              <a:t>Tidslinje </a:t>
            </a:r>
            <a:r>
              <a:rPr lang="sv">
                <a:solidFill>
                  <a:schemeClr val="accent4"/>
                </a:solidFill>
              </a:rPr>
              <a:t>1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2006: idrottsolycka &gt; hjärnskakning, whiplashskada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2009: slag mot huvudet &gt; förvärvad hjärnskada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4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B7B7B7"/>
              </a:solidFill>
            </a:endParaRPr>
          </a:p>
        </p:txBody>
      </p:sp>
      <p:sp>
        <p:nvSpPr>
          <p:cNvPr id="79" name="Google Shape;79;p16"/>
          <p:cNvSpPr txBox="1"/>
          <p:nvPr/>
        </p:nvSpPr>
        <p:spPr>
          <a:xfrm>
            <a:off x="311700" y="2399450"/>
            <a:ext cx="8610600" cy="27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Inre påverkan</a:t>
            </a:r>
            <a:br>
              <a:rPr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</a:br>
            <a:r>
              <a:rPr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Kognitiva svårigheter; psykisk ohälsa; sömnsvårigheter; smärta</a:t>
            </a:r>
            <a:endParaRPr sz="17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I mötet med omvärlden</a:t>
            </a:r>
            <a:br>
              <a:rPr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</a:br>
            <a:r>
              <a:rPr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Isolering; social skygghet; osäkerheter och komplex</a:t>
            </a:r>
            <a:endParaRPr sz="17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Yttre påverkan</a:t>
            </a:r>
            <a:br>
              <a:rPr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</a:br>
            <a:r>
              <a:rPr lang="sv" sz="1700">
                <a:solidFill>
                  <a:schemeClr val="lt2"/>
                </a:solidFill>
                <a:latin typeface="Average"/>
                <a:ea typeface="Average"/>
                <a:cs typeface="Average"/>
                <a:sym typeface="Average"/>
              </a:rPr>
              <a:t>Vänskap- och familjeband; fritidsaktiviteter; förutsättningar för studier och/eller arbete</a:t>
            </a:r>
            <a:endParaRPr sz="17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chemeClr val="lt2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7"/>
          <p:cNvGrpSpPr/>
          <p:nvPr/>
        </p:nvGrpSpPr>
        <p:grpSpPr>
          <a:xfrm>
            <a:off x="2820225" y="891450"/>
            <a:ext cx="3175200" cy="3175200"/>
            <a:chOff x="2820225" y="891450"/>
            <a:chExt cx="3175200" cy="3175200"/>
          </a:xfrm>
        </p:grpSpPr>
        <p:sp>
          <p:nvSpPr>
            <p:cNvPr id="85" name="Google Shape;85;p17"/>
            <p:cNvSpPr/>
            <p:nvPr/>
          </p:nvSpPr>
          <p:spPr>
            <a:xfrm rot="10800000">
              <a:off x="2820225" y="891450"/>
              <a:ext cx="3175200" cy="3175200"/>
            </a:xfrm>
            <a:prstGeom prst="blockArc">
              <a:avLst>
                <a:gd fmla="val 5399801" name="adj1"/>
                <a:gd fmla="val 3012680" name="adj2"/>
                <a:gd fmla="val 6939" name="adj3"/>
              </a:avLst>
            </a:prstGeom>
            <a:solidFill>
              <a:srgbClr val="83E3D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  <p:sp>
          <p:nvSpPr>
            <p:cNvPr id="86" name="Google Shape;86;p17"/>
            <p:cNvSpPr/>
            <p:nvPr/>
          </p:nvSpPr>
          <p:spPr>
            <a:xfrm rot="10800000">
              <a:off x="3175023" y="1179900"/>
              <a:ext cx="450600" cy="450600"/>
            </a:xfrm>
            <a:prstGeom prst="rtTriangle">
              <a:avLst/>
            </a:prstGeom>
            <a:solidFill>
              <a:srgbClr val="83E3D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100"/>
            </a:p>
          </p:txBody>
        </p:sp>
      </p:grpSp>
      <p:grpSp>
        <p:nvGrpSpPr>
          <p:cNvPr id="87" name="Google Shape;87;p17"/>
          <p:cNvGrpSpPr/>
          <p:nvPr/>
        </p:nvGrpSpPr>
        <p:grpSpPr>
          <a:xfrm>
            <a:off x="5130375" y="2422675"/>
            <a:ext cx="1332300" cy="914700"/>
            <a:chOff x="5130375" y="2422675"/>
            <a:chExt cx="1332300" cy="914700"/>
          </a:xfrm>
        </p:grpSpPr>
        <p:sp>
          <p:nvSpPr>
            <p:cNvPr id="88" name="Google Shape;88;p17"/>
            <p:cNvSpPr/>
            <p:nvPr/>
          </p:nvSpPr>
          <p:spPr>
            <a:xfrm>
              <a:off x="5130375" y="2707675"/>
              <a:ext cx="1332300" cy="629700"/>
            </a:xfrm>
            <a:prstGeom prst="rect">
              <a:avLst/>
            </a:prstGeom>
            <a:solidFill>
              <a:srgbClr val="1B786F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På grund av utmattning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89" name="Google Shape;89;p17"/>
            <p:cNvSpPr/>
            <p:nvPr/>
          </p:nvSpPr>
          <p:spPr>
            <a:xfrm>
              <a:off x="5130375" y="2422675"/>
              <a:ext cx="1332300" cy="285000"/>
            </a:xfrm>
            <a:prstGeom prst="round1Rect">
              <a:avLst>
                <a:gd fmla="val 50000" name="adj"/>
              </a:avLst>
            </a:prstGeom>
            <a:solidFill>
              <a:srgbClr val="155B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KRASCHA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90" name="Google Shape;90;p17"/>
          <p:cNvGrpSpPr/>
          <p:nvPr/>
        </p:nvGrpSpPr>
        <p:grpSpPr>
          <a:xfrm>
            <a:off x="3798075" y="709250"/>
            <a:ext cx="1332300" cy="914700"/>
            <a:chOff x="3798075" y="709250"/>
            <a:chExt cx="1332300" cy="914700"/>
          </a:xfrm>
        </p:grpSpPr>
        <p:sp>
          <p:nvSpPr>
            <p:cNvPr id="91" name="Google Shape;91;p17"/>
            <p:cNvSpPr/>
            <p:nvPr/>
          </p:nvSpPr>
          <p:spPr>
            <a:xfrm>
              <a:off x="3798075" y="994250"/>
              <a:ext cx="1332300" cy="629700"/>
            </a:xfrm>
            <a:prstGeom prst="rect">
              <a:avLst/>
            </a:prstGeom>
            <a:solidFill>
              <a:srgbClr val="1B786F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Studera eller arbeta på heltid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92" name="Google Shape;92;p17"/>
            <p:cNvSpPr/>
            <p:nvPr/>
          </p:nvSpPr>
          <p:spPr>
            <a:xfrm>
              <a:off x="3798075" y="709250"/>
              <a:ext cx="1332300" cy="285000"/>
            </a:xfrm>
            <a:prstGeom prst="round1Rect">
              <a:avLst>
                <a:gd fmla="val 50000" name="adj"/>
              </a:avLst>
            </a:prstGeom>
            <a:solidFill>
              <a:srgbClr val="155B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FÖRSÖKA</a:t>
              </a: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oogle Shape;93;p17"/>
          <p:cNvGrpSpPr/>
          <p:nvPr/>
        </p:nvGrpSpPr>
        <p:grpSpPr>
          <a:xfrm>
            <a:off x="2465775" y="2422675"/>
            <a:ext cx="1332300" cy="914700"/>
            <a:chOff x="2465775" y="2422675"/>
            <a:chExt cx="1332300" cy="914700"/>
          </a:xfrm>
        </p:grpSpPr>
        <p:sp>
          <p:nvSpPr>
            <p:cNvPr id="94" name="Google Shape;94;p17"/>
            <p:cNvSpPr/>
            <p:nvPr/>
          </p:nvSpPr>
          <p:spPr>
            <a:xfrm>
              <a:off x="2465775" y="2707675"/>
              <a:ext cx="1332300" cy="629700"/>
            </a:xfrm>
            <a:prstGeom prst="rect">
              <a:avLst/>
            </a:prstGeom>
            <a:solidFill>
              <a:srgbClr val="1B786F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 veckor eller månader</a:t>
              </a:r>
              <a:endParaRPr sz="1700">
                <a:solidFill>
                  <a:srgbClr val="FFFFFF"/>
                </a:solidFill>
              </a:endParaRPr>
            </a:p>
          </p:txBody>
        </p:sp>
        <p:sp>
          <p:nvSpPr>
            <p:cNvPr id="95" name="Google Shape;95;p17"/>
            <p:cNvSpPr/>
            <p:nvPr/>
          </p:nvSpPr>
          <p:spPr>
            <a:xfrm>
              <a:off x="2465775" y="2422675"/>
              <a:ext cx="1332300" cy="285000"/>
            </a:xfrm>
            <a:prstGeom prst="round1Rect">
              <a:avLst>
                <a:gd fmla="val 50000" name="adj"/>
              </a:avLst>
            </a:prstGeom>
            <a:solidFill>
              <a:srgbClr val="155B5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v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ÅTERHÄMTA</a:t>
              </a:r>
              <a:endParaRPr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2414125" y="445025"/>
            <a:ext cx="641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>
                <a:solidFill>
                  <a:schemeClr val="lt1"/>
                </a:solidFill>
              </a:rPr>
              <a:t>Konsekvens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4572000" y="1155588"/>
            <a:ext cx="2888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 sz="2000">
                <a:solidFill>
                  <a:srgbClr val="000000"/>
                </a:solidFill>
              </a:rPr>
              <a:t>Ung vuxen med </a:t>
            </a:r>
            <a:br>
              <a:rPr lang="sv" sz="2000">
                <a:solidFill>
                  <a:srgbClr val="000000"/>
                </a:solidFill>
              </a:rPr>
            </a:br>
            <a:r>
              <a:rPr lang="sv" sz="2000">
                <a:solidFill>
                  <a:srgbClr val="000000"/>
                </a:solidFill>
              </a:rPr>
              <a:t>låg tilltro till sig själv</a:t>
            </a:r>
            <a:br>
              <a:rPr lang="sv" sz="2000">
                <a:solidFill>
                  <a:srgbClr val="000000"/>
                </a:solidFill>
              </a:rPr>
            </a:br>
            <a:r>
              <a:rPr lang="sv" sz="2000">
                <a:solidFill>
                  <a:srgbClr val="000000"/>
                </a:solidFill>
              </a:rPr>
              <a:t>låg tillit till samhället</a:t>
            </a:r>
            <a:br>
              <a:rPr lang="sv" sz="2000">
                <a:solidFill>
                  <a:srgbClr val="000000"/>
                </a:solidFill>
              </a:rPr>
            </a:br>
            <a:r>
              <a:rPr lang="sv" sz="2000">
                <a:solidFill>
                  <a:srgbClr val="000000"/>
                </a:solidFill>
              </a:rPr>
              <a:t>låga tankar om framtiden</a:t>
            </a:r>
            <a:br>
              <a:rPr lang="sv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sv" sz="2000">
                <a:solidFill>
                  <a:srgbClr val="000000"/>
                </a:solidFill>
              </a:rPr>
              <a:t>som känner sig</a:t>
            </a:r>
            <a:br>
              <a:rPr lang="sv" sz="2000">
                <a:solidFill>
                  <a:srgbClr val="000000"/>
                </a:solidFill>
              </a:rPr>
            </a:br>
            <a:r>
              <a:rPr lang="sv" sz="2000">
                <a:solidFill>
                  <a:srgbClr val="000000"/>
                </a:solidFill>
              </a:rPr>
              <a:t>sviken</a:t>
            </a:r>
            <a:br>
              <a:rPr lang="sv" sz="2000">
                <a:solidFill>
                  <a:srgbClr val="000000"/>
                </a:solidFill>
              </a:rPr>
            </a:br>
            <a:r>
              <a:rPr lang="sv" sz="2000">
                <a:solidFill>
                  <a:srgbClr val="000000"/>
                </a:solidFill>
              </a:rPr>
              <a:t>sämst</a:t>
            </a:r>
            <a:br>
              <a:rPr lang="sv" sz="2000">
                <a:solidFill>
                  <a:srgbClr val="000000"/>
                </a:solidFill>
              </a:rPr>
            </a:br>
            <a:r>
              <a:rPr lang="sv" sz="2000">
                <a:solidFill>
                  <a:srgbClr val="000000"/>
                </a:solidFill>
              </a:rPr>
              <a:t>skyldig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6248400" y="4572000"/>
            <a:ext cx="2667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0" y="95250"/>
            <a:ext cx="2441400" cy="49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sv" sz="2600">
                <a:solidFill>
                  <a:schemeClr val="accent2"/>
                </a:solidFill>
              </a:rPr>
              <a:t>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	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4"/>
                </a:solidFill>
              </a:rPr>
              <a:t>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	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	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	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	studs</a:t>
            </a:r>
            <a:br>
              <a:rPr b="1" lang="sv" sz="2600">
                <a:solidFill>
                  <a:schemeClr val="accent2"/>
                </a:solidFill>
              </a:rPr>
            </a:br>
            <a:r>
              <a:rPr b="1" lang="sv" sz="2600">
                <a:solidFill>
                  <a:schemeClr val="accent2"/>
                </a:solidFill>
              </a:rPr>
              <a:t>studs</a:t>
            </a:r>
            <a:endParaRPr b="1" sz="26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490250" y="526350"/>
            <a:ext cx="7816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4000"/>
              <a:t>Sverige har s</a:t>
            </a:r>
            <a:r>
              <a:rPr lang="sv" sz="4000"/>
              <a:t>trukturella problem</a:t>
            </a:r>
            <a:br>
              <a:rPr lang="sv" sz="4000"/>
            </a:br>
            <a:r>
              <a:rPr lang="sv" sz="3000">
                <a:latin typeface="Average"/>
                <a:ea typeface="Average"/>
                <a:cs typeface="Average"/>
                <a:sym typeface="Average"/>
              </a:rPr>
              <a:t>och individerna får stå för kostnaden</a:t>
            </a:r>
            <a:endParaRPr sz="1900">
              <a:solidFill>
                <a:srgbClr val="666666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Hört i FN, Genève, 2024:</a:t>
            </a:r>
            <a:endParaRPr/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311700" y="1152475"/>
            <a:ext cx="867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b="1" lang="sv">
                <a:latin typeface="Calibri"/>
                <a:ea typeface="Calibri"/>
                <a:cs typeface="Calibri"/>
                <a:sym typeface="Calibri"/>
              </a:rPr>
            </a:b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>
                <a:latin typeface="Arial"/>
                <a:ea typeface="Arial"/>
                <a:cs typeface="Arial"/>
                <a:sym typeface="Arial"/>
              </a:rPr>
              <a:t>FN:s kommitté för uppföljning av implementering av Funktionsrättskonventionen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0"/>
          <p:cNvSpPr txBox="1"/>
          <p:nvPr>
            <p:ph idx="2" type="body"/>
          </p:nvPr>
        </p:nvSpPr>
        <p:spPr>
          <a:xfrm>
            <a:off x="2572050" y="1359250"/>
            <a:ext cx="3999900" cy="157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900"/>
              <a:t>Varför strävar Sverige efter ett system som bygger på att individer behöver ta hjälp av andra individer?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1900"/>
              <a:t>Varför inte arbeta för att sänka trösklarna så att personerna </a:t>
            </a:r>
            <a:r>
              <a:rPr i="1" lang="sv" sz="1900"/>
              <a:t>själva</a:t>
            </a:r>
            <a:r>
              <a:rPr lang="sv" sz="1900"/>
              <a:t> kan ta sig över dem?</a:t>
            </a:r>
            <a:br>
              <a:rPr lang="sv" sz="1900"/>
            </a:br>
            <a:br>
              <a:rPr lang="sv" sz="1900"/>
            </a:b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933"/>
              <a:t>Historiska förklaringar</a:t>
            </a:r>
            <a:r>
              <a:rPr lang="sv" sz="4600"/>
              <a:t> </a:t>
            </a:r>
            <a:br>
              <a:rPr lang="sv" sz="3711"/>
            </a:br>
            <a:r>
              <a:rPr lang="sv" sz="3044">
                <a:latin typeface="Average"/>
                <a:ea typeface="Average"/>
                <a:cs typeface="Average"/>
                <a:sym typeface="Average"/>
              </a:rPr>
              <a:t>till varför personer med </a:t>
            </a:r>
            <a:br>
              <a:rPr lang="sv" sz="3044">
                <a:latin typeface="Average"/>
                <a:ea typeface="Average"/>
                <a:cs typeface="Average"/>
                <a:sym typeface="Average"/>
              </a:rPr>
            </a:br>
            <a:r>
              <a:rPr lang="sv" sz="3044">
                <a:latin typeface="Average"/>
                <a:ea typeface="Average"/>
                <a:cs typeface="Average"/>
                <a:sym typeface="Average"/>
              </a:rPr>
              <a:t>funktionsnedsättning saknas </a:t>
            </a:r>
            <a:br>
              <a:rPr lang="sv" sz="3044">
                <a:latin typeface="Average"/>
                <a:ea typeface="Average"/>
                <a:cs typeface="Average"/>
                <a:sym typeface="Average"/>
              </a:rPr>
            </a:br>
            <a:r>
              <a:rPr lang="sv" sz="3044">
                <a:latin typeface="Average"/>
                <a:ea typeface="Average"/>
                <a:cs typeface="Average"/>
                <a:sym typeface="Average"/>
              </a:rPr>
              <a:t>i ditt everyday life</a:t>
            </a:r>
            <a:br>
              <a:rPr lang="sv" sz="3044"/>
            </a:br>
            <a:endParaRPr sz="3044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sv" sz="2155"/>
              <a:t>(som andra än jag är bättre på att berätta)</a:t>
            </a:r>
            <a:endParaRPr i="1" sz="2155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155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2155">
                <a:latin typeface="Average"/>
                <a:ea typeface="Average"/>
                <a:cs typeface="Average"/>
                <a:sym typeface="Average"/>
              </a:rPr>
              <a:t>Industrialisering; “modern” vetenskap; svensk individualism</a:t>
            </a:r>
            <a:endParaRPr sz="2155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