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1" r:id="rId1"/>
  </p:sldMasterIdLst>
  <p:notesMasterIdLst>
    <p:notesMasterId r:id="rId1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9144000" cy="6858000" type="screen4x3"/>
  <p:notesSz cx="6797675" cy="9928225"/>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74BB195-BEAB-4C15-B56C-6AD8FD26E98B}" v="2" dt="2024-11-05T13:48:47.84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1" d="100"/>
          <a:sy n="61" d="100"/>
        </p:scale>
        <p:origin x="884" y="6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1" y="0"/>
            <a:ext cx="2945659" cy="496411"/>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50444" y="0"/>
            <a:ext cx="2945659" cy="496411"/>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79768" y="4715907"/>
            <a:ext cx="5438140" cy="4467701"/>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1" y="9430091"/>
            <a:ext cx="2945659" cy="496411"/>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50444" y="9430091"/>
            <a:ext cx="2945659" cy="496411"/>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sv-SE"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1: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0" name="Google Shape;100;p1:notes"/>
          <p:cNvSpPr txBox="1">
            <a:spLocks noGrp="1"/>
          </p:cNvSpPr>
          <p:nvPr>
            <p:ph type="body" idx="1"/>
          </p:nvPr>
        </p:nvSpPr>
        <p:spPr>
          <a:xfrm>
            <a:off x="679768" y="4715907"/>
            <a:ext cx="5438140" cy="4467701"/>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sv-SE"/>
              <a:t>Alla presenterar sig: för- och efternamn, yrke och enhet.</a:t>
            </a:r>
            <a:endParaRPr/>
          </a:p>
          <a:p>
            <a:pPr marL="0" lvl="0" indent="0" algn="l" rtl="0">
              <a:spcBef>
                <a:spcPts val="0"/>
              </a:spcBef>
              <a:spcAft>
                <a:spcPts val="0"/>
              </a:spcAft>
              <a:buNone/>
            </a:pPr>
            <a:endParaRPr/>
          </a:p>
          <a:p>
            <a:pPr marL="0" lvl="0" indent="0" algn="l" rtl="0">
              <a:spcBef>
                <a:spcPts val="0"/>
              </a:spcBef>
              <a:spcAft>
                <a:spcPts val="0"/>
              </a:spcAft>
              <a:buNone/>
            </a:pPr>
            <a:r>
              <a:rPr lang="sv-SE"/>
              <a:t>Vi kommer börja med att kort presentera Riksgymnasiet i sig, så ni har lite mer allmän inblick i hur vi arbetar. </a:t>
            </a:r>
            <a:endParaRPr/>
          </a:p>
          <a:p>
            <a:pPr marL="0" lvl="0" indent="0" algn="l" rtl="0">
              <a:spcBef>
                <a:spcPts val="0"/>
              </a:spcBef>
              <a:spcAft>
                <a:spcPts val="0"/>
              </a:spcAft>
              <a:buNone/>
            </a:pPr>
            <a:r>
              <a:rPr lang="sv-SE"/>
              <a:t>Och sen kommer vi presentera hur vi arbetar med ungdomar som har förvärvad hjärnskada.</a:t>
            </a:r>
            <a:endParaRPr i="1"/>
          </a:p>
        </p:txBody>
      </p:sp>
      <p:sp>
        <p:nvSpPr>
          <p:cNvPr id="101" name="Google Shape;101;p1:notes"/>
          <p:cNvSpPr txBox="1">
            <a:spLocks noGrp="1"/>
          </p:cNvSpPr>
          <p:nvPr>
            <p:ph type="sldNum" idx="12"/>
          </p:nvPr>
        </p:nvSpPr>
        <p:spPr>
          <a:xfrm>
            <a:off x="3850444" y="9430091"/>
            <a:ext cx="2945659" cy="496411"/>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sv-SE"/>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10: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9" name="Google Shape;179;p10:notes"/>
          <p:cNvSpPr txBox="1">
            <a:spLocks noGrp="1"/>
          </p:cNvSpPr>
          <p:nvPr>
            <p:ph type="body" idx="1"/>
          </p:nvPr>
        </p:nvSpPr>
        <p:spPr>
          <a:xfrm>
            <a:off x="679768" y="4715907"/>
            <a:ext cx="5438140" cy="44677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sv-SE" b="1"/>
              <a:t>Lena: </a:t>
            </a:r>
            <a:endParaRPr/>
          </a:p>
          <a:p>
            <a:pPr marL="0" lvl="0" indent="0" algn="l" rtl="0">
              <a:spcBef>
                <a:spcPts val="0"/>
              </a:spcBef>
              <a:spcAft>
                <a:spcPts val="0"/>
              </a:spcAft>
              <a:buNone/>
            </a:pPr>
            <a:r>
              <a:rPr lang="sv-SE" sz="1200" b="0" i="0" u="none" strike="noStrike">
                <a:solidFill>
                  <a:schemeClr val="dk1"/>
                </a:solidFill>
                <a:latin typeface="Times New Roman"/>
                <a:ea typeface="Times New Roman"/>
                <a:cs typeface="Times New Roman"/>
                <a:sym typeface="Times New Roman"/>
              </a:rPr>
              <a:t>Assistenterna arbetar gemensamt runt och med eleverna i en grupp och utgår från varje elevs behov av praktisk hjälp och stöd.</a:t>
            </a:r>
            <a:endParaRPr/>
          </a:p>
          <a:p>
            <a:pPr marL="0" lvl="0" indent="0" algn="l" rtl="0">
              <a:spcBef>
                <a:spcPts val="0"/>
              </a:spcBef>
              <a:spcAft>
                <a:spcPts val="0"/>
              </a:spcAft>
              <a:buNone/>
            </a:pPr>
            <a:r>
              <a:rPr lang="sv-SE" sz="1200" b="0" i="0" u="none" strike="noStrike">
                <a:solidFill>
                  <a:schemeClr val="dk1"/>
                </a:solidFill>
                <a:latin typeface="Times New Roman"/>
                <a:ea typeface="Times New Roman"/>
                <a:cs typeface="Times New Roman"/>
                <a:sym typeface="Times New Roman"/>
              </a:rPr>
              <a:t>Det finns möjlighet att ha med sig personlig assistent i skolan. För att få detta beviljat krävs:</a:t>
            </a:r>
            <a:endParaRPr/>
          </a:p>
          <a:p>
            <a:pPr marL="171450" lvl="0" indent="-171450" algn="l" rtl="0">
              <a:spcBef>
                <a:spcPts val="0"/>
              </a:spcBef>
              <a:spcAft>
                <a:spcPts val="0"/>
              </a:spcAft>
              <a:buClr>
                <a:schemeClr val="dk1"/>
              </a:buClr>
              <a:buSzPts val="1200"/>
              <a:buFont typeface="Times New Roman"/>
              <a:buChar char="-"/>
            </a:pPr>
            <a:r>
              <a:rPr lang="sv-SE" sz="1200" b="0" i="0" u="none" strike="noStrike">
                <a:solidFill>
                  <a:schemeClr val="dk1"/>
                </a:solidFill>
                <a:latin typeface="Times New Roman"/>
                <a:ea typeface="Times New Roman"/>
                <a:cs typeface="Times New Roman"/>
                <a:sym typeface="Times New Roman"/>
              </a:rPr>
              <a:t>Behov av assistans för kommunikation</a:t>
            </a:r>
            <a:endParaRPr/>
          </a:p>
          <a:p>
            <a:pPr marL="171450" lvl="0" indent="-171450" algn="l" rtl="0">
              <a:spcBef>
                <a:spcPts val="0"/>
              </a:spcBef>
              <a:spcAft>
                <a:spcPts val="0"/>
              </a:spcAft>
              <a:buClr>
                <a:schemeClr val="dk1"/>
              </a:buClr>
              <a:buSzPts val="1200"/>
              <a:buFont typeface="Times New Roman"/>
              <a:buChar char="-"/>
            </a:pPr>
            <a:r>
              <a:rPr lang="sv-SE" sz="1200" b="0" i="0" u="none" strike="noStrike">
                <a:solidFill>
                  <a:schemeClr val="dk1"/>
                </a:solidFill>
                <a:latin typeface="Times New Roman"/>
                <a:ea typeface="Times New Roman"/>
                <a:cs typeface="Times New Roman"/>
                <a:sym typeface="Times New Roman"/>
              </a:rPr>
              <a:t>Medicinska skäl (ventilator o dyl)</a:t>
            </a:r>
            <a:endParaRPr/>
          </a:p>
        </p:txBody>
      </p:sp>
      <p:sp>
        <p:nvSpPr>
          <p:cNvPr id="180" name="Google Shape;180;p10:notes"/>
          <p:cNvSpPr txBox="1">
            <a:spLocks noGrp="1"/>
          </p:cNvSpPr>
          <p:nvPr>
            <p:ph type="sldNum" idx="12"/>
          </p:nvPr>
        </p:nvSpPr>
        <p:spPr>
          <a:xfrm>
            <a:off x="3850444" y="9430091"/>
            <a:ext cx="2945659" cy="496411"/>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sv-SE"/>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11: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6" name="Google Shape;186;p11:notes"/>
          <p:cNvSpPr txBox="1">
            <a:spLocks noGrp="1"/>
          </p:cNvSpPr>
          <p:nvPr>
            <p:ph type="body" idx="1"/>
          </p:nvPr>
        </p:nvSpPr>
        <p:spPr>
          <a:xfrm>
            <a:off x="679768" y="4715907"/>
            <a:ext cx="5438140" cy="4467701"/>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sv-SE" b="1">
                <a:solidFill>
                  <a:srgbClr val="FF0000"/>
                </a:solidFill>
              </a:rPr>
              <a:t>Annki:</a:t>
            </a:r>
            <a:endParaRPr/>
          </a:p>
          <a:p>
            <a:pPr marL="0" lvl="0" indent="0" algn="l" rtl="0">
              <a:spcBef>
                <a:spcPts val="0"/>
              </a:spcBef>
              <a:spcAft>
                <a:spcPts val="0"/>
              </a:spcAft>
              <a:buNone/>
            </a:pPr>
            <a:endParaRPr b="1">
              <a:solidFill>
                <a:srgbClr val="FF0000"/>
              </a:solidFill>
            </a:endParaRPr>
          </a:p>
          <a:p>
            <a:pPr marL="0" lvl="0" indent="0" algn="l" rtl="0">
              <a:spcBef>
                <a:spcPts val="0"/>
              </a:spcBef>
              <a:spcAft>
                <a:spcPts val="0"/>
              </a:spcAft>
              <a:buNone/>
            </a:pPr>
            <a:r>
              <a:rPr lang="sv-SE" b="0">
                <a:solidFill>
                  <a:srgbClr val="FF0000"/>
                </a:solidFill>
              </a:rPr>
              <a:t>Varje ungdom har ett habiliteringsteam, i detta fallet rehabiliteringsteam som följer en under hela studietiden.</a:t>
            </a:r>
            <a:endParaRPr/>
          </a:p>
          <a:p>
            <a:pPr marL="0" lvl="0" indent="0" algn="l" rtl="0">
              <a:spcBef>
                <a:spcPts val="0"/>
              </a:spcBef>
              <a:spcAft>
                <a:spcPts val="0"/>
              </a:spcAft>
              <a:buNone/>
            </a:pPr>
            <a:endParaRPr b="0">
              <a:solidFill>
                <a:srgbClr val="FF0000"/>
              </a:solidFill>
            </a:endParaRPr>
          </a:p>
          <a:p>
            <a:pPr marL="0" lvl="0" indent="0" algn="l" rtl="0">
              <a:spcBef>
                <a:spcPts val="0"/>
              </a:spcBef>
              <a:spcAft>
                <a:spcPts val="0"/>
              </a:spcAft>
              <a:buNone/>
            </a:pPr>
            <a:r>
              <a:rPr lang="sv-SE" b="0">
                <a:solidFill>
                  <a:srgbClr val="FF0000"/>
                </a:solidFill>
              </a:rPr>
              <a:t>Samarbetar med habiliteringen på hemorten eller andra specialister och vårdinrättningar</a:t>
            </a:r>
            <a:endParaRPr/>
          </a:p>
          <a:p>
            <a:pPr marL="0" lvl="0" indent="0" algn="l" rtl="0">
              <a:spcBef>
                <a:spcPts val="0"/>
              </a:spcBef>
              <a:spcAft>
                <a:spcPts val="0"/>
              </a:spcAft>
              <a:buNone/>
            </a:pPr>
            <a:endParaRPr b="0">
              <a:solidFill>
                <a:srgbClr val="FF0000"/>
              </a:solidFill>
            </a:endParaRPr>
          </a:p>
          <a:p>
            <a:pPr marL="0" lvl="0" indent="0" algn="l" rtl="0">
              <a:spcBef>
                <a:spcPts val="0"/>
              </a:spcBef>
              <a:spcAft>
                <a:spcPts val="0"/>
              </a:spcAft>
              <a:buNone/>
            </a:pPr>
            <a:r>
              <a:rPr lang="sv-SE" b="0">
                <a:solidFill>
                  <a:srgbClr val="FF0000"/>
                </a:solidFill>
              </a:rPr>
              <a:t>Exempel på insatser.</a:t>
            </a:r>
            <a:endParaRPr/>
          </a:p>
          <a:p>
            <a:pPr marL="0" lvl="0" indent="0" algn="l" rtl="0">
              <a:spcBef>
                <a:spcPts val="0"/>
              </a:spcBef>
              <a:spcAft>
                <a:spcPts val="0"/>
              </a:spcAft>
              <a:buNone/>
            </a:pPr>
            <a:endParaRPr b="0">
              <a:solidFill>
                <a:srgbClr val="FF0000"/>
              </a:solidFill>
            </a:endParaRPr>
          </a:p>
          <a:p>
            <a:pPr marL="0" lvl="0" indent="0" algn="l" rtl="0">
              <a:spcBef>
                <a:spcPts val="0"/>
              </a:spcBef>
              <a:spcAft>
                <a:spcPts val="0"/>
              </a:spcAft>
              <a:buNone/>
            </a:pPr>
            <a:r>
              <a:rPr lang="sv-SE" b="0">
                <a:solidFill>
                  <a:srgbClr val="FF0000"/>
                </a:solidFill>
              </a:rPr>
              <a:t>Ett av Riksgymnasiets uppdrag är att arbeta med framtidsplaneringen, vad händer efter gymnasiet.</a:t>
            </a:r>
            <a:endParaRPr/>
          </a:p>
          <a:p>
            <a:pPr marL="0" lvl="0" indent="0" algn="l" rtl="0">
              <a:spcBef>
                <a:spcPts val="0"/>
              </a:spcBef>
              <a:spcAft>
                <a:spcPts val="0"/>
              </a:spcAft>
              <a:buNone/>
            </a:pPr>
            <a:r>
              <a:rPr lang="sv-SE" b="0">
                <a:solidFill>
                  <a:srgbClr val="FF0000"/>
                </a:solidFill>
              </a:rPr>
              <a:t>Samarbetar internt (studie- och yrkesvägledare) och externt (kommun, Försäkringskassa, Arbetsförmedling etc)</a:t>
            </a:r>
            <a:endParaRPr/>
          </a:p>
        </p:txBody>
      </p:sp>
      <p:sp>
        <p:nvSpPr>
          <p:cNvPr id="187" name="Google Shape;187;p11:notes"/>
          <p:cNvSpPr txBox="1">
            <a:spLocks noGrp="1"/>
          </p:cNvSpPr>
          <p:nvPr>
            <p:ph type="sldNum" idx="12"/>
          </p:nvPr>
        </p:nvSpPr>
        <p:spPr>
          <a:xfrm>
            <a:off x="3850444" y="9430091"/>
            <a:ext cx="2945659" cy="496411"/>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sv-SE"/>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12:notes"/>
          <p:cNvSpPr>
            <a:spLocks noGrp="1" noRot="1" noChangeAspect="1"/>
          </p:cNvSpPr>
          <p:nvPr>
            <p:ph type="sldImg" idx="2"/>
          </p:nvPr>
        </p:nvSpPr>
        <p:spPr>
          <a:xfrm>
            <a:off x="3263900" y="509588"/>
            <a:ext cx="3398838" cy="2549525"/>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07" name="Google Shape;207;p12:notes"/>
          <p:cNvSpPr txBox="1">
            <a:spLocks noGrp="1"/>
          </p:cNvSpPr>
          <p:nvPr>
            <p:ph type="body" idx="1"/>
          </p:nvPr>
        </p:nvSpPr>
        <p:spPr>
          <a:xfrm>
            <a:off x="679768" y="4715907"/>
            <a:ext cx="5438140" cy="4467701"/>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sv-SE" b="1"/>
              <a:t>Ann-Sofie</a:t>
            </a:r>
            <a:endParaRPr/>
          </a:p>
          <a:p>
            <a:pPr marL="0" lvl="0" indent="0" algn="l" rtl="0">
              <a:spcBef>
                <a:spcPts val="0"/>
              </a:spcBef>
              <a:spcAft>
                <a:spcPts val="0"/>
              </a:spcAft>
              <a:buNone/>
            </a:pPr>
            <a:r>
              <a:rPr lang="sv-SE" sz="1800" b="0" i="0">
                <a:solidFill>
                  <a:srgbClr val="000000"/>
                </a:solidFill>
                <a:latin typeface="Arial"/>
                <a:ea typeface="Arial"/>
                <a:cs typeface="Arial"/>
                <a:sym typeface="Arial"/>
              </a:rPr>
              <a:t>Elevhemmet ligger på Storås ca 15 minuters gångväg från skolan. HT 2024 bor det 10 elever på elevhemmet. Här bor man i eget rum men delar lägenhet med andra. </a:t>
            </a:r>
            <a:endParaRPr/>
          </a:p>
          <a:p>
            <a:pPr marL="0" lvl="0" indent="0" algn="l" rtl="0">
              <a:spcBef>
                <a:spcPts val="0"/>
              </a:spcBef>
              <a:spcAft>
                <a:spcPts val="0"/>
              </a:spcAft>
              <a:buNone/>
            </a:pPr>
            <a:r>
              <a:rPr lang="sv-SE" sz="1800" b="0" i="0">
                <a:solidFill>
                  <a:srgbClr val="000000"/>
                </a:solidFill>
                <a:latin typeface="Arial"/>
                <a:ea typeface="Arial"/>
                <a:cs typeface="Arial"/>
                <a:sym typeface="Arial"/>
              </a:rPr>
              <a:t>Alla ungdomar får den hjälp och det stöd de behöver utifrån de behov som finns. Vi stöttar och uppmuntrar till att alla ska ha en meningsfull fritid. Vi jobbar med rehabilitering och självständighets träning i vardagsaktiviteter. </a:t>
            </a:r>
            <a:endParaRPr b="0" i="0">
              <a:solidFill>
                <a:srgbClr val="000000"/>
              </a:solidFill>
              <a:latin typeface="Quattrocento Sans"/>
              <a:ea typeface="Quattrocento Sans"/>
              <a:cs typeface="Quattrocento Sans"/>
              <a:sym typeface="Quattrocento Sans"/>
            </a:endParaRPr>
          </a:p>
          <a:p>
            <a:pPr marL="0" lvl="0" indent="0" algn="l" rtl="0">
              <a:spcBef>
                <a:spcPts val="0"/>
              </a:spcBef>
              <a:spcAft>
                <a:spcPts val="0"/>
              </a:spcAft>
              <a:buNone/>
            </a:pPr>
            <a:r>
              <a:rPr lang="sv-SE" sz="1800" b="0" i="0">
                <a:solidFill>
                  <a:srgbClr val="000000"/>
                </a:solidFill>
                <a:latin typeface="Arial"/>
                <a:ea typeface="Arial"/>
                <a:cs typeface="Arial"/>
                <a:sym typeface="Arial"/>
              </a:rPr>
              <a:t>Vi har ett tätt samarbete med skola, framförallt skolassistenter, och habilitering när det gäller kommunikation, träning och planering. </a:t>
            </a:r>
            <a:endParaRPr b="0" i="0">
              <a:solidFill>
                <a:srgbClr val="000000"/>
              </a:solidFill>
              <a:latin typeface="Quattrocento Sans"/>
              <a:ea typeface="Quattrocento Sans"/>
              <a:cs typeface="Quattrocento Sans"/>
              <a:sym typeface="Quattrocento Sans"/>
            </a:endParaRPr>
          </a:p>
          <a:p>
            <a:pPr marL="0" lvl="0" indent="0" algn="l" rtl="0">
              <a:spcBef>
                <a:spcPts val="0"/>
              </a:spcBef>
              <a:spcAft>
                <a:spcPts val="0"/>
              </a:spcAft>
              <a:buNone/>
            </a:pPr>
            <a:endParaRPr/>
          </a:p>
        </p:txBody>
      </p:sp>
      <p:sp>
        <p:nvSpPr>
          <p:cNvPr id="208" name="Google Shape;208;p12:notes"/>
          <p:cNvSpPr txBox="1">
            <a:spLocks noGrp="1"/>
          </p:cNvSpPr>
          <p:nvPr>
            <p:ph type="sldNum" idx="12"/>
          </p:nvPr>
        </p:nvSpPr>
        <p:spPr>
          <a:xfrm>
            <a:off x="3850444" y="9430091"/>
            <a:ext cx="2945659" cy="496411"/>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sv-SE" sz="1200">
                <a:solidFill>
                  <a:schemeClr val="dk1"/>
                </a:solidFill>
                <a:latin typeface="Times New Roman"/>
                <a:ea typeface="Times New Roman"/>
                <a:cs typeface="Times New Roman"/>
                <a:sym typeface="Times New Roman"/>
              </a:rPr>
              <a:t>12</a:t>
            </a:fld>
            <a:endParaRPr sz="1200">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13:notes"/>
          <p:cNvSpPr>
            <a:spLocks noGrp="1" noRot="1" noChangeAspect="1"/>
          </p:cNvSpPr>
          <p:nvPr>
            <p:ph type="sldImg" idx="2"/>
          </p:nvPr>
        </p:nvSpPr>
        <p:spPr>
          <a:xfrm>
            <a:off x="3263900" y="509588"/>
            <a:ext cx="3398838" cy="2549525"/>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18" name="Google Shape;218;p13:notes"/>
          <p:cNvSpPr txBox="1">
            <a:spLocks noGrp="1"/>
          </p:cNvSpPr>
          <p:nvPr>
            <p:ph type="body" idx="1"/>
          </p:nvPr>
        </p:nvSpPr>
        <p:spPr>
          <a:xfrm>
            <a:off x="679768" y="4715907"/>
            <a:ext cx="5438140" cy="4467701"/>
          </a:xfrm>
          <a:prstGeom prst="rect">
            <a:avLst/>
          </a:prstGeom>
          <a:noFill/>
          <a:ln>
            <a:noFill/>
          </a:ln>
        </p:spPr>
        <p:txBody>
          <a:bodyPr spcFirstLastPara="1" wrap="square" lIns="91425" tIns="45700" rIns="91425" bIns="45700" anchor="t" anchorCtr="0">
            <a:noAutofit/>
          </a:bodyPr>
          <a:lstStyle/>
          <a:p>
            <a:pPr marL="171450" lvl="0" indent="-171450" algn="l" rtl="0">
              <a:spcBef>
                <a:spcPts val="0"/>
              </a:spcBef>
              <a:spcAft>
                <a:spcPts val="0"/>
              </a:spcAft>
              <a:buClr>
                <a:schemeClr val="dk1"/>
              </a:buClr>
              <a:buSzPts val="1200"/>
              <a:buFont typeface="Calibri"/>
              <a:buChar char="•"/>
            </a:pPr>
            <a:r>
              <a:rPr lang="sv-SE"/>
              <a:t>Ann-Sofi </a:t>
            </a:r>
            <a:br>
              <a:rPr lang="sv-SE"/>
            </a:br>
            <a:r>
              <a:rPr lang="sv-SE"/>
              <a:t>Har ni mer frågor så finns vi tillgängliga för frågor vid vårt bord. </a:t>
            </a:r>
            <a:endParaRPr/>
          </a:p>
        </p:txBody>
      </p:sp>
      <p:sp>
        <p:nvSpPr>
          <p:cNvPr id="219" name="Google Shape;219;p13:notes"/>
          <p:cNvSpPr txBox="1">
            <a:spLocks noGrp="1"/>
          </p:cNvSpPr>
          <p:nvPr>
            <p:ph type="sldNum" idx="12"/>
          </p:nvPr>
        </p:nvSpPr>
        <p:spPr>
          <a:xfrm>
            <a:off x="3850444" y="9430091"/>
            <a:ext cx="2945659" cy="496411"/>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sv-SE" sz="1200">
                <a:solidFill>
                  <a:srgbClr val="000000"/>
                </a:solidFill>
                <a:latin typeface="Times New Roman"/>
                <a:ea typeface="Times New Roman"/>
                <a:cs typeface="Times New Roman"/>
                <a:sym typeface="Times New Roman"/>
              </a:rPr>
              <a:t>13</a:t>
            </a:fld>
            <a:endParaRPr sz="1200">
              <a:solidFill>
                <a:srgbClr val="000000"/>
              </a:solidFill>
              <a:latin typeface="Times New Roman"/>
              <a:ea typeface="Times New Roman"/>
              <a:cs typeface="Times New Roman"/>
              <a:sym typeface="Times New Roman"/>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p14:notes"/>
          <p:cNvSpPr>
            <a:spLocks noGrp="1" noRot="1" noChangeAspect="1"/>
          </p:cNvSpPr>
          <p:nvPr>
            <p:ph type="sldImg" idx="2"/>
          </p:nvPr>
        </p:nvSpPr>
        <p:spPr>
          <a:xfrm>
            <a:off x="3263900" y="509588"/>
            <a:ext cx="3398838" cy="2549525"/>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28" name="Google Shape;228;p14:notes"/>
          <p:cNvSpPr txBox="1">
            <a:spLocks noGrp="1"/>
          </p:cNvSpPr>
          <p:nvPr>
            <p:ph type="body" idx="1"/>
          </p:nvPr>
        </p:nvSpPr>
        <p:spPr>
          <a:xfrm>
            <a:off x="679768" y="4715907"/>
            <a:ext cx="5438140" cy="4467701"/>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r>
              <a:rPr lang="sv-SE"/>
              <a:t>Ann-Sofi</a:t>
            </a:r>
            <a:endParaRPr/>
          </a:p>
        </p:txBody>
      </p:sp>
      <p:sp>
        <p:nvSpPr>
          <p:cNvPr id="229" name="Google Shape;229;p14:notes"/>
          <p:cNvSpPr txBox="1">
            <a:spLocks noGrp="1"/>
          </p:cNvSpPr>
          <p:nvPr>
            <p:ph type="sldNum" idx="12"/>
          </p:nvPr>
        </p:nvSpPr>
        <p:spPr>
          <a:xfrm>
            <a:off x="3850444" y="9430091"/>
            <a:ext cx="2945659" cy="496411"/>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sv-SE" sz="1200">
                <a:solidFill>
                  <a:srgbClr val="000000"/>
                </a:solidFill>
                <a:latin typeface="Times New Roman"/>
                <a:ea typeface="Times New Roman"/>
                <a:cs typeface="Times New Roman"/>
                <a:sym typeface="Times New Roman"/>
              </a:rPr>
              <a:t>14</a:t>
            </a:fld>
            <a:endParaRPr sz="1200">
              <a:solidFill>
                <a:srgbClr val="000000"/>
              </a:solidFill>
              <a:latin typeface="Times New Roman"/>
              <a:ea typeface="Times New Roman"/>
              <a:cs typeface="Times New Roman"/>
              <a:sym typeface="Times New Roman"/>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2:notes"/>
          <p:cNvSpPr>
            <a:spLocks noGrp="1" noRot="1" noChangeAspect="1"/>
          </p:cNvSpPr>
          <p:nvPr>
            <p:ph type="sldImg" idx="2"/>
          </p:nvPr>
        </p:nvSpPr>
        <p:spPr>
          <a:xfrm>
            <a:off x="3263900" y="509588"/>
            <a:ext cx="3398838" cy="25495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2" name="Google Shape;112;p2:notes"/>
          <p:cNvSpPr txBox="1">
            <a:spLocks noGrp="1"/>
          </p:cNvSpPr>
          <p:nvPr>
            <p:ph type="body" idx="1"/>
          </p:nvPr>
        </p:nvSpPr>
        <p:spPr>
          <a:xfrm>
            <a:off x="679768" y="4715907"/>
            <a:ext cx="5438140" cy="4467701"/>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sv-SE" b="1"/>
              <a:t>Annki</a:t>
            </a:r>
            <a:endParaRPr/>
          </a:p>
          <a:p>
            <a:pPr marL="0" lvl="0" indent="0" algn="l" rtl="0">
              <a:spcBef>
                <a:spcPts val="0"/>
              </a:spcBef>
              <a:spcAft>
                <a:spcPts val="0"/>
              </a:spcAft>
              <a:buClr>
                <a:schemeClr val="dk1"/>
              </a:buClr>
              <a:buSzPts val="1200"/>
              <a:buFont typeface="Calibri"/>
              <a:buNone/>
            </a:pPr>
            <a:r>
              <a:rPr lang="sv-SE"/>
              <a:t>Riksgymnasiet för rörelsehindrade finns idag på dessa fyra orter i Sverige; Umeå, Stockholm, Göteborg och Kristianstad. </a:t>
            </a:r>
            <a:endParaRPr/>
          </a:p>
          <a:p>
            <a:pPr marL="0" lvl="0" indent="0" algn="l" rtl="0">
              <a:spcBef>
                <a:spcPts val="0"/>
              </a:spcBef>
              <a:spcAft>
                <a:spcPts val="0"/>
              </a:spcAft>
              <a:buClr>
                <a:schemeClr val="dk1"/>
              </a:buClr>
              <a:buSzPts val="1200"/>
              <a:buFont typeface="Calibri"/>
              <a:buNone/>
            </a:pPr>
            <a:endParaRPr/>
          </a:p>
          <a:p>
            <a:pPr marL="0" lvl="0" indent="0" algn="l" rtl="0">
              <a:spcBef>
                <a:spcPts val="0"/>
              </a:spcBef>
              <a:spcAft>
                <a:spcPts val="0"/>
              </a:spcAft>
              <a:buNone/>
            </a:pPr>
            <a:r>
              <a:rPr lang="sv-SE"/>
              <a:t>Riksgymnasiet i Göteborg ligger placerat i Angeredsgymnasiet. De flesta elever går här men de kan också vara placerade på andra kommunala gymnasieskolor i Göteborg eller omnejd. Skolan erbjuder nationella program och introduktionsprogram för att tex </a:t>
            </a:r>
            <a:r>
              <a:rPr lang="sv-SE" sz="1200">
                <a:latin typeface="Asap"/>
                <a:ea typeface="Asap"/>
                <a:cs typeface="Asap"/>
                <a:sym typeface="Asap"/>
              </a:rPr>
              <a:t>komplettera grundskolebetyget eller för att läsa in svenska.</a:t>
            </a:r>
            <a:r>
              <a:rPr lang="sv-SE"/>
              <a:t> </a:t>
            </a:r>
            <a:endParaRPr/>
          </a:p>
          <a:p>
            <a:pPr marL="0" lvl="0" indent="0" algn="l" rtl="0">
              <a:spcBef>
                <a:spcPts val="0"/>
              </a:spcBef>
              <a:spcAft>
                <a:spcPts val="0"/>
              </a:spcAft>
              <a:buNone/>
            </a:pPr>
            <a:endParaRPr sz="1200">
              <a:latin typeface="Asap"/>
              <a:ea typeface="Asap"/>
              <a:cs typeface="Asap"/>
              <a:sym typeface="Asap"/>
            </a:endParaRPr>
          </a:p>
          <a:p>
            <a:pPr marL="0" lvl="0" indent="0" algn="l" rtl="0">
              <a:spcBef>
                <a:spcPts val="0"/>
              </a:spcBef>
              <a:spcAft>
                <a:spcPts val="0"/>
              </a:spcAft>
              <a:buNone/>
            </a:pPr>
            <a:r>
              <a:rPr lang="sv-SE"/>
              <a:t>Habiliteringen &amp; elevhemmet ligger i nära anslutning till skolan. </a:t>
            </a:r>
            <a:endParaRPr/>
          </a:p>
          <a:p>
            <a:pPr marL="0" lvl="0" indent="0" algn="l" rtl="0">
              <a:spcBef>
                <a:spcPts val="0"/>
              </a:spcBef>
              <a:spcAft>
                <a:spcPts val="0"/>
              </a:spcAft>
              <a:buNone/>
            </a:pPr>
            <a:endParaRPr/>
          </a:p>
          <a:p>
            <a:pPr marL="0" lvl="0" indent="0" algn="l" rtl="0">
              <a:spcBef>
                <a:spcPts val="0"/>
              </a:spcBef>
              <a:spcAft>
                <a:spcPts val="0"/>
              </a:spcAft>
              <a:buClr>
                <a:schemeClr val="dk1"/>
              </a:buClr>
              <a:buSzPts val="1200"/>
              <a:buFont typeface="Calibri"/>
              <a:buNone/>
            </a:pPr>
            <a:r>
              <a:rPr lang="sv-SE" i="1"/>
              <a:t>Den 1 januari 1991 fick rörelsehindrade en lagstadgad rätt till gymnasial utbildning. </a:t>
            </a:r>
            <a:endParaRPr/>
          </a:p>
          <a:p>
            <a:pPr marL="0" lvl="0" indent="0" algn="l" rtl="0">
              <a:spcBef>
                <a:spcPts val="0"/>
              </a:spcBef>
              <a:spcAft>
                <a:spcPts val="0"/>
              </a:spcAft>
              <a:buNone/>
            </a:pPr>
            <a:endParaRPr/>
          </a:p>
        </p:txBody>
      </p:sp>
      <p:sp>
        <p:nvSpPr>
          <p:cNvPr id="113" name="Google Shape;113;p2:notes"/>
          <p:cNvSpPr txBox="1">
            <a:spLocks noGrp="1"/>
          </p:cNvSpPr>
          <p:nvPr>
            <p:ph type="sldNum" idx="12"/>
          </p:nvPr>
        </p:nvSpPr>
        <p:spPr>
          <a:xfrm>
            <a:off x="3850444" y="9430091"/>
            <a:ext cx="2945659" cy="496411"/>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sv-SE"/>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3:notes"/>
          <p:cNvSpPr>
            <a:spLocks noGrp="1" noRot="1" noChangeAspect="1"/>
          </p:cNvSpPr>
          <p:nvPr>
            <p:ph type="sldImg" idx="2"/>
          </p:nvPr>
        </p:nvSpPr>
        <p:spPr>
          <a:xfrm>
            <a:off x="3263900" y="509588"/>
            <a:ext cx="3398838" cy="25495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6" name="Google Shape;126;p3:notes"/>
          <p:cNvSpPr txBox="1">
            <a:spLocks noGrp="1"/>
          </p:cNvSpPr>
          <p:nvPr>
            <p:ph type="body" idx="1"/>
          </p:nvPr>
        </p:nvSpPr>
        <p:spPr>
          <a:xfrm>
            <a:off x="679768" y="4715907"/>
            <a:ext cx="5438140" cy="4467701"/>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sv-SE" b="1"/>
              <a:t>Annki</a:t>
            </a:r>
            <a:endParaRPr/>
          </a:p>
          <a:p>
            <a:pPr marL="0" lvl="0" indent="0" algn="l" rtl="0">
              <a:spcBef>
                <a:spcPts val="0"/>
              </a:spcBef>
              <a:spcAft>
                <a:spcPts val="0"/>
              </a:spcAft>
              <a:buClr>
                <a:schemeClr val="dk1"/>
              </a:buClr>
              <a:buSzPts val="1200"/>
              <a:buFont typeface="Calibri"/>
              <a:buNone/>
            </a:pPr>
            <a:r>
              <a:rPr lang="sv-SE"/>
              <a:t>Ansökan görs till SPSM, Specialpedagogiska  skolmyndigheten – www.spsm.se</a:t>
            </a:r>
            <a:endParaRPr/>
          </a:p>
          <a:p>
            <a:pPr marL="0" lvl="0" indent="0" algn="l" rtl="0">
              <a:spcBef>
                <a:spcPts val="0"/>
              </a:spcBef>
              <a:spcAft>
                <a:spcPts val="0"/>
              </a:spcAft>
              <a:buClr>
                <a:schemeClr val="dk1"/>
              </a:buClr>
              <a:buSzPts val="1200"/>
              <a:buFont typeface="Calibri"/>
              <a:buNone/>
            </a:pPr>
            <a:endParaRPr/>
          </a:p>
          <a:p>
            <a:pPr marL="0" lvl="0" indent="0" algn="l" rtl="0">
              <a:spcBef>
                <a:spcPts val="0"/>
              </a:spcBef>
              <a:spcAft>
                <a:spcPts val="0"/>
              </a:spcAft>
              <a:buClr>
                <a:schemeClr val="dk1"/>
              </a:buClr>
              <a:buSzPts val="1200"/>
              <a:buFont typeface="Calibri"/>
              <a:buNone/>
            </a:pPr>
            <a:r>
              <a:rPr lang="sv-SE"/>
              <a:t>Kriterierna är</a:t>
            </a:r>
            <a:endParaRPr/>
          </a:p>
          <a:p>
            <a:pPr marL="0" lvl="0" indent="0" algn="l" rtl="0">
              <a:spcBef>
                <a:spcPts val="0"/>
              </a:spcBef>
              <a:spcAft>
                <a:spcPts val="0"/>
              </a:spcAft>
              <a:buClr>
                <a:schemeClr val="dk1"/>
              </a:buClr>
              <a:buSzPts val="1200"/>
              <a:buFont typeface="Calibri"/>
              <a:buNone/>
            </a:pPr>
            <a:r>
              <a:rPr lang="sv-SE"/>
              <a:t>- Svårt rörelsehinder</a:t>
            </a:r>
            <a:endParaRPr/>
          </a:p>
          <a:p>
            <a:pPr marL="171450" lvl="0" indent="-171450" algn="l" rtl="0">
              <a:spcBef>
                <a:spcPts val="0"/>
              </a:spcBef>
              <a:spcAft>
                <a:spcPts val="0"/>
              </a:spcAft>
              <a:buClr>
                <a:schemeClr val="dk1"/>
              </a:buClr>
              <a:buSzPts val="1200"/>
              <a:buFont typeface="Calibri"/>
              <a:buChar char="-"/>
            </a:pPr>
            <a:r>
              <a:rPr lang="sv-SE"/>
              <a:t>Behov av en Rh-anpassad utbildning</a:t>
            </a:r>
            <a:endParaRPr/>
          </a:p>
          <a:p>
            <a:pPr marL="171450" lvl="0" indent="-171450" algn="l" rtl="0">
              <a:spcBef>
                <a:spcPts val="0"/>
              </a:spcBef>
              <a:spcAft>
                <a:spcPts val="0"/>
              </a:spcAft>
              <a:buClr>
                <a:schemeClr val="dk1"/>
              </a:buClr>
              <a:buSzPts val="1200"/>
              <a:buFont typeface="Calibri"/>
              <a:buChar char="-"/>
            </a:pPr>
            <a:r>
              <a:rPr lang="sv-SE"/>
              <a:t>Behov av habilitering</a:t>
            </a:r>
            <a:endParaRPr/>
          </a:p>
          <a:p>
            <a:pPr marL="171450" lvl="0" indent="-95250" algn="l" rtl="0">
              <a:spcBef>
                <a:spcPts val="0"/>
              </a:spcBef>
              <a:spcAft>
                <a:spcPts val="0"/>
              </a:spcAft>
              <a:buClr>
                <a:schemeClr val="dk1"/>
              </a:buClr>
              <a:buSzPts val="1200"/>
              <a:buFont typeface="Calibri"/>
              <a:buNone/>
            </a:pPr>
            <a:endParaRPr/>
          </a:p>
          <a:p>
            <a:pPr marL="0" lvl="0" indent="0" algn="l" rtl="0">
              <a:spcBef>
                <a:spcPts val="0"/>
              </a:spcBef>
              <a:spcAft>
                <a:spcPts val="0"/>
              </a:spcAft>
              <a:buClr>
                <a:schemeClr val="dk1"/>
              </a:buClr>
              <a:buSzPts val="1200"/>
              <a:buFont typeface="Calibri"/>
              <a:buNone/>
            </a:pPr>
            <a:r>
              <a:rPr lang="sv-SE"/>
              <a:t>Detta medför att om ungdomen har en förvärvad hjärnskada så måste den medföra att rörelseförmågan är påverkad för att bli antagen till Riksgymnasiet för ungdomar med rörelsehinder.</a:t>
            </a:r>
            <a:endParaRPr/>
          </a:p>
          <a:p>
            <a:pPr marL="0" lvl="0" indent="0" algn="l" rtl="0">
              <a:spcBef>
                <a:spcPts val="0"/>
              </a:spcBef>
              <a:spcAft>
                <a:spcPts val="0"/>
              </a:spcAft>
              <a:buClr>
                <a:schemeClr val="dk1"/>
              </a:buClr>
              <a:buSzPts val="1200"/>
              <a:buFont typeface="Calibri"/>
              <a:buNone/>
            </a:pPr>
            <a:endParaRPr/>
          </a:p>
          <a:p>
            <a:pPr marL="0" lvl="0" indent="0" algn="l" rtl="0">
              <a:spcBef>
                <a:spcPts val="0"/>
              </a:spcBef>
              <a:spcAft>
                <a:spcPts val="0"/>
              </a:spcAft>
              <a:buClr>
                <a:schemeClr val="dk1"/>
              </a:buClr>
              <a:buSzPts val="1200"/>
              <a:buFont typeface="Calibri"/>
              <a:buNone/>
            </a:pPr>
            <a:r>
              <a:rPr lang="sv-SE"/>
              <a:t>Sista ansökningsdatum är 15 november men man kan ansöka året om och påbörja utbildningen under hela läsåret.</a:t>
            </a:r>
            <a:endParaRPr/>
          </a:p>
          <a:p>
            <a:pPr marL="0" lvl="0" indent="0" algn="l" rtl="0">
              <a:spcBef>
                <a:spcPts val="0"/>
              </a:spcBef>
              <a:spcAft>
                <a:spcPts val="0"/>
              </a:spcAft>
              <a:buClr>
                <a:schemeClr val="dk1"/>
              </a:buClr>
              <a:buSzPts val="1200"/>
              <a:buFont typeface="Calibri"/>
              <a:buNone/>
            </a:pPr>
            <a:endParaRPr/>
          </a:p>
          <a:p>
            <a:pPr marL="0" marR="0" lvl="0" indent="0" algn="l" rtl="0">
              <a:lnSpc>
                <a:spcPct val="100000"/>
              </a:lnSpc>
              <a:spcBef>
                <a:spcPts val="0"/>
              </a:spcBef>
              <a:spcAft>
                <a:spcPts val="0"/>
              </a:spcAft>
              <a:buClr>
                <a:schemeClr val="dk1"/>
              </a:buClr>
              <a:buSzPts val="1200"/>
              <a:buFont typeface="Calibri"/>
              <a:buNone/>
            </a:pPr>
            <a:r>
              <a:rPr lang="sv-SE" b="0"/>
              <a:t>Om sökande får avslag kan elev och familj överklaga beslutet hos Skolväsendets överklagandenämnd.</a:t>
            </a:r>
            <a:endParaRPr/>
          </a:p>
          <a:p>
            <a:pPr marL="0" lvl="0" indent="0" algn="l" rtl="0">
              <a:spcBef>
                <a:spcPts val="0"/>
              </a:spcBef>
              <a:spcAft>
                <a:spcPts val="0"/>
              </a:spcAft>
              <a:buClr>
                <a:schemeClr val="dk1"/>
              </a:buClr>
              <a:buSzPts val="1200"/>
              <a:buFont typeface="Calibri"/>
              <a:buNone/>
            </a:pPr>
            <a:endParaRPr/>
          </a:p>
          <a:p>
            <a:pPr marL="0" lvl="0" indent="0" algn="l" rtl="0">
              <a:spcBef>
                <a:spcPts val="0"/>
              </a:spcBef>
              <a:spcAft>
                <a:spcPts val="0"/>
              </a:spcAft>
              <a:buClr>
                <a:schemeClr val="dk1"/>
              </a:buClr>
              <a:buSzPts val="1200"/>
              <a:buFont typeface="Arial"/>
              <a:buNone/>
            </a:pPr>
            <a:endParaRPr/>
          </a:p>
          <a:p>
            <a:pPr marL="0" lvl="0" indent="0" algn="l" rtl="0">
              <a:spcBef>
                <a:spcPts val="0"/>
              </a:spcBef>
              <a:spcAft>
                <a:spcPts val="0"/>
              </a:spcAft>
              <a:buClr>
                <a:schemeClr val="dk1"/>
              </a:buClr>
              <a:buSzPts val="1200"/>
              <a:buFont typeface="Arial"/>
              <a:buNone/>
            </a:pPr>
            <a:r>
              <a:rPr lang="sv-SE"/>
              <a:t>En elev som söker &amp; kommer in måste påbörja sin utbildning som senast höstterminen det år hen fyller 21.</a:t>
            </a:r>
            <a:endParaRPr/>
          </a:p>
          <a:p>
            <a:pPr marL="0" lvl="0" indent="0" algn="l" rtl="0">
              <a:spcBef>
                <a:spcPts val="0"/>
              </a:spcBef>
              <a:spcAft>
                <a:spcPts val="0"/>
              </a:spcAft>
              <a:buClr>
                <a:schemeClr val="dk1"/>
              </a:buClr>
              <a:buSzPts val="1200"/>
              <a:buFont typeface="Arial"/>
              <a:buNone/>
            </a:pPr>
            <a:endParaRPr/>
          </a:p>
          <a:p>
            <a:pPr marL="0" lvl="0" indent="0" algn="l" rtl="0">
              <a:spcBef>
                <a:spcPts val="0"/>
              </a:spcBef>
              <a:spcAft>
                <a:spcPts val="0"/>
              </a:spcAft>
              <a:buClr>
                <a:schemeClr val="dk1"/>
              </a:buClr>
              <a:buSzPts val="1200"/>
              <a:buFont typeface="Arial"/>
              <a:buNone/>
            </a:pPr>
            <a:endParaRPr b="1"/>
          </a:p>
        </p:txBody>
      </p:sp>
      <p:sp>
        <p:nvSpPr>
          <p:cNvPr id="127" name="Google Shape;127;p3:notes"/>
          <p:cNvSpPr txBox="1">
            <a:spLocks noGrp="1"/>
          </p:cNvSpPr>
          <p:nvPr>
            <p:ph type="sldNum" idx="12"/>
          </p:nvPr>
        </p:nvSpPr>
        <p:spPr>
          <a:xfrm>
            <a:off x="3850444" y="9430091"/>
            <a:ext cx="2945659" cy="496411"/>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sv-SE"/>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4:notes"/>
          <p:cNvSpPr>
            <a:spLocks noGrp="1" noRot="1" noChangeAspect="1"/>
          </p:cNvSpPr>
          <p:nvPr>
            <p:ph type="sldImg" idx="2"/>
          </p:nvPr>
        </p:nvSpPr>
        <p:spPr>
          <a:xfrm>
            <a:off x="3263900" y="509588"/>
            <a:ext cx="3398838" cy="25495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3" name="Google Shape;133;p4:notes"/>
          <p:cNvSpPr txBox="1">
            <a:spLocks noGrp="1"/>
          </p:cNvSpPr>
          <p:nvPr>
            <p:ph type="body" idx="1"/>
          </p:nvPr>
        </p:nvSpPr>
        <p:spPr>
          <a:xfrm>
            <a:off x="679768" y="4715907"/>
            <a:ext cx="5438140" cy="4467701"/>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sv-SE" b="1" i="0" u="none" strike="noStrike">
                <a:solidFill>
                  <a:srgbClr val="000000"/>
                </a:solidFill>
                <a:latin typeface="Calibri"/>
                <a:ea typeface="Calibri"/>
                <a:cs typeface="Calibri"/>
                <a:sym typeface="Calibri"/>
              </a:rPr>
              <a:t>Ann-Sofi </a:t>
            </a:r>
            <a:r>
              <a:rPr lang="sv-SE" b="0" i="0">
                <a:solidFill>
                  <a:srgbClr val="444444"/>
                </a:solidFill>
                <a:latin typeface="Calibri"/>
                <a:ea typeface="Calibri"/>
                <a:cs typeface="Calibri"/>
                <a:sym typeface="Calibri"/>
              </a:rPr>
              <a:t>​</a:t>
            </a:r>
            <a:endParaRPr/>
          </a:p>
          <a:p>
            <a:pPr marL="0" lvl="0" indent="0" algn="l" rtl="0">
              <a:spcBef>
                <a:spcPts val="0"/>
              </a:spcBef>
              <a:spcAft>
                <a:spcPts val="0"/>
              </a:spcAft>
              <a:buNone/>
            </a:pPr>
            <a:r>
              <a:rPr lang="sv-SE" b="0" i="0" u="none" strike="noStrike">
                <a:solidFill>
                  <a:srgbClr val="000000"/>
                </a:solidFill>
                <a:latin typeface="Arial"/>
                <a:ea typeface="Arial"/>
                <a:cs typeface="Arial"/>
                <a:sym typeface="Arial"/>
              </a:rPr>
              <a:t>Det började med att vi märkte att ungdomar med förvärvad hjärnskada kom tidigare och tidigare till oss efter skadan. Vi kände att vi behövde hitta ett bra sätt att ta emot dessa ungdomar. Genom ett projekt arbetade vi fram ett arbetssätt där vi samarbetar tätt mellan skola, habilitering och elevhem för att kunna kombinera skola och rehabilitering. Om ni vill veta mer om det kan ni få mer information vid vårt utställningsbord. </a:t>
            </a:r>
            <a:endParaRPr b="0" i="0">
              <a:solidFill>
                <a:srgbClr val="444444"/>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endParaRPr/>
          </a:p>
        </p:txBody>
      </p:sp>
      <p:sp>
        <p:nvSpPr>
          <p:cNvPr id="134" name="Google Shape;134;p4:notes"/>
          <p:cNvSpPr txBox="1">
            <a:spLocks noGrp="1"/>
          </p:cNvSpPr>
          <p:nvPr>
            <p:ph type="sldNum" idx="12"/>
          </p:nvPr>
        </p:nvSpPr>
        <p:spPr>
          <a:xfrm>
            <a:off x="3850444" y="9430091"/>
            <a:ext cx="2945659" cy="496411"/>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sv-SE"/>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5: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2" name="Google Shape;142;p5:notes"/>
          <p:cNvSpPr txBox="1">
            <a:spLocks noGrp="1"/>
          </p:cNvSpPr>
          <p:nvPr>
            <p:ph type="body" idx="1"/>
          </p:nvPr>
        </p:nvSpPr>
        <p:spPr>
          <a:xfrm>
            <a:off x="679768" y="4715907"/>
            <a:ext cx="5438140" cy="4467701"/>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sv-SE" b="1" i="0" u="none" strike="noStrike">
                <a:solidFill>
                  <a:srgbClr val="000000"/>
                </a:solidFill>
                <a:latin typeface="Calibri"/>
                <a:ea typeface="Calibri"/>
                <a:cs typeface="Calibri"/>
                <a:sym typeface="Calibri"/>
              </a:rPr>
              <a:t>Ann-Sofie:</a:t>
            </a:r>
            <a:r>
              <a:rPr lang="sv-SE" b="0" i="0">
                <a:solidFill>
                  <a:srgbClr val="444444"/>
                </a:solidFill>
                <a:latin typeface="Calibri"/>
                <a:ea typeface="Calibri"/>
                <a:cs typeface="Calibri"/>
                <a:sym typeface="Calibri"/>
              </a:rPr>
              <a:t>​</a:t>
            </a:r>
            <a:endParaRPr/>
          </a:p>
          <a:p>
            <a:pPr marL="0" lvl="0" indent="0" algn="l" rtl="0">
              <a:spcBef>
                <a:spcPts val="0"/>
              </a:spcBef>
              <a:spcAft>
                <a:spcPts val="0"/>
              </a:spcAft>
              <a:buNone/>
            </a:pPr>
            <a:r>
              <a:rPr lang="sv-SE" b="0" i="0" u="none" strike="noStrike">
                <a:solidFill>
                  <a:srgbClr val="000000"/>
                </a:solidFill>
                <a:latin typeface="Arial"/>
                <a:ea typeface="Arial"/>
                <a:cs typeface="Arial"/>
                <a:sym typeface="Arial"/>
              </a:rPr>
              <a:t>Alla ungdomar har individuella förutsättningar och det kräver en flexibel planering av </a:t>
            </a:r>
            <a:r>
              <a:rPr lang="sv-SE" b="0" i="0">
                <a:solidFill>
                  <a:srgbClr val="444444"/>
                </a:solidFill>
                <a:latin typeface="Arial"/>
                <a:ea typeface="Arial"/>
                <a:cs typeface="Arial"/>
                <a:sym typeface="Arial"/>
              </a:rPr>
              <a:t>​</a:t>
            </a:r>
            <a:endParaRPr b="0" i="0">
              <a:solidFill>
                <a:srgbClr val="444444"/>
              </a:solidFill>
              <a:latin typeface="Calibri"/>
              <a:ea typeface="Calibri"/>
              <a:cs typeface="Calibri"/>
              <a:sym typeface="Calibri"/>
            </a:endParaRPr>
          </a:p>
          <a:p>
            <a:pPr marL="0" lvl="0" indent="0" algn="l" rtl="0">
              <a:spcBef>
                <a:spcPts val="0"/>
              </a:spcBef>
              <a:spcAft>
                <a:spcPts val="0"/>
              </a:spcAft>
              <a:buNone/>
            </a:pPr>
            <a:r>
              <a:rPr lang="sv-SE" b="0" i="0" u="none" strike="noStrike">
                <a:solidFill>
                  <a:srgbClr val="000000"/>
                </a:solidFill>
                <a:latin typeface="Arial"/>
                <a:ea typeface="Arial"/>
                <a:cs typeface="Arial"/>
                <a:sym typeface="Arial"/>
              </a:rPr>
              <a:t>de olika insatser som behövs. Det kräver att vi har en tät samverkan emellan </a:t>
            </a:r>
            <a:r>
              <a:rPr lang="sv-SE" b="0" i="0">
                <a:solidFill>
                  <a:srgbClr val="444444"/>
                </a:solidFill>
                <a:latin typeface="Arial"/>
                <a:ea typeface="Arial"/>
                <a:cs typeface="Arial"/>
                <a:sym typeface="Arial"/>
              </a:rPr>
              <a:t>​</a:t>
            </a:r>
            <a:endParaRPr b="0" i="0">
              <a:solidFill>
                <a:srgbClr val="444444"/>
              </a:solidFill>
              <a:latin typeface="Calibri"/>
              <a:ea typeface="Calibri"/>
              <a:cs typeface="Calibri"/>
              <a:sym typeface="Calibri"/>
            </a:endParaRPr>
          </a:p>
          <a:p>
            <a:pPr marL="0" lvl="0" indent="0" algn="l" rtl="0">
              <a:spcBef>
                <a:spcPts val="0"/>
              </a:spcBef>
              <a:spcAft>
                <a:spcPts val="0"/>
              </a:spcAft>
              <a:buNone/>
            </a:pPr>
            <a:r>
              <a:rPr lang="sv-SE" b="0" i="0" u="none" strike="noStrike">
                <a:solidFill>
                  <a:srgbClr val="000000"/>
                </a:solidFill>
                <a:latin typeface="Arial"/>
                <a:ea typeface="Arial"/>
                <a:cs typeface="Arial"/>
                <a:sym typeface="Arial"/>
              </a:rPr>
              <a:t>enheterna. Det är viktigt med kontinuitet när det gäller personal, metod, strukturer och information. Vi försöker få in rehabiliteringen i vardagsaktiviteter hela dygnet då det behöver finnas en balans mellan aktivitet och vila. Ofta finns det också en kris och sorgeprocess som man också får ta hänsyn till. </a:t>
            </a:r>
            <a:r>
              <a:rPr lang="sv-SE" b="0" i="0">
                <a:solidFill>
                  <a:srgbClr val="444444"/>
                </a:solidFill>
                <a:latin typeface="Arial"/>
                <a:ea typeface="Arial"/>
                <a:cs typeface="Arial"/>
                <a:sym typeface="Arial"/>
              </a:rPr>
              <a:t>​</a:t>
            </a:r>
            <a:endParaRPr b="0" i="0">
              <a:solidFill>
                <a:srgbClr val="444444"/>
              </a:solidFill>
              <a:latin typeface="Calibri"/>
              <a:ea typeface="Calibri"/>
              <a:cs typeface="Calibri"/>
              <a:sym typeface="Calibri"/>
            </a:endParaRPr>
          </a:p>
          <a:p>
            <a:pPr marL="0" lvl="0" indent="0" algn="l" rtl="0">
              <a:spcBef>
                <a:spcPts val="0"/>
              </a:spcBef>
              <a:spcAft>
                <a:spcPts val="0"/>
              </a:spcAft>
              <a:buNone/>
            </a:pPr>
            <a:r>
              <a:rPr lang="sv-SE" b="0" i="0">
                <a:solidFill>
                  <a:srgbClr val="444444"/>
                </a:solidFill>
                <a:latin typeface="Calibri"/>
                <a:ea typeface="Calibri"/>
                <a:cs typeface="Calibri"/>
                <a:sym typeface="Calibri"/>
              </a:rPr>
              <a:t>​</a:t>
            </a:r>
            <a:endParaRPr/>
          </a:p>
        </p:txBody>
      </p:sp>
      <p:sp>
        <p:nvSpPr>
          <p:cNvPr id="143" name="Google Shape;143;p5:notes"/>
          <p:cNvSpPr txBox="1">
            <a:spLocks noGrp="1"/>
          </p:cNvSpPr>
          <p:nvPr>
            <p:ph type="sldNum" idx="12"/>
          </p:nvPr>
        </p:nvSpPr>
        <p:spPr>
          <a:xfrm>
            <a:off x="3850444" y="9430091"/>
            <a:ext cx="2945659" cy="496411"/>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sv-SE"/>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6: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0" name="Google Shape;150;p6:notes"/>
          <p:cNvSpPr txBox="1">
            <a:spLocks noGrp="1"/>
          </p:cNvSpPr>
          <p:nvPr>
            <p:ph type="body" idx="1"/>
          </p:nvPr>
        </p:nvSpPr>
        <p:spPr>
          <a:xfrm>
            <a:off x="679768" y="4715907"/>
            <a:ext cx="5438140" cy="4467701"/>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sv-SE" b="1"/>
              <a:t>Lena: </a:t>
            </a:r>
            <a:endParaRPr/>
          </a:p>
          <a:p>
            <a:pPr marL="0" lvl="0" indent="0" algn="l" rtl="0">
              <a:spcBef>
                <a:spcPts val="0"/>
              </a:spcBef>
              <a:spcAft>
                <a:spcPts val="0"/>
              </a:spcAft>
              <a:buNone/>
            </a:pPr>
            <a:r>
              <a:rPr lang="sv-SE"/>
              <a:t>Anpassningar på organisationsnivå.</a:t>
            </a:r>
            <a:endParaRPr/>
          </a:p>
          <a:p>
            <a:pPr marL="0" lvl="0" indent="0" algn="l" rtl="0">
              <a:spcBef>
                <a:spcPts val="0"/>
              </a:spcBef>
              <a:spcAft>
                <a:spcPts val="0"/>
              </a:spcAft>
              <a:buNone/>
            </a:pPr>
            <a:r>
              <a:rPr lang="sv-SE"/>
              <a:t>Går att läsa på 4 år</a:t>
            </a:r>
            <a:endParaRPr/>
          </a:p>
          <a:p>
            <a:pPr marL="0" lvl="0" indent="0" algn="l" rtl="0">
              <a:spcBef>
                <a:spcPts val="0"/>
              </a:spcBef>
              <a:spcAft>
                <a:spcPts val="0"/>
              </a:spcAft>
              <a:buNone/>
            </a:pPr>
            <a:r>
              <a:rPr lang="sv-SE"/>
              <a:t>Anpassat schema så som en och samma starttid och sluttid på dagen.</a:t>
            </a:r>
            <a:endParaRPr/>
          </a:p>
          <a:p>
            <a:pPr marL="0" lvl="0" indent="0" algn="l" rtl="0">
              <a:spcBef>
                <a:spcPts val="0"/>
              </a:spcBef>
              <a:spcAft>
                <a:spcPts val="0"/>
              </a:spcAft>
              <a:buNone/>
            </a:pPr>
            <a:r>
              <a:rPr lang="sv-SE"/>
              <a:t>HAB på schemat</a:t>
            </a:r>
            <a:endParaRPr/>
          </a:p>
        </p:txBody>
      </p:sp>
      <p:sp>
        <p:nvSpPr>
          <p:cNvPr id="151" name="Google Shape;151;p6:notes"/>
          <p:cNvSpPr txBox="1">
            <a:spLocks noGrp="1"/>
          </p:cNvSpPr>
          <p:nvPr>
            <p:ph type="sldNum" idx="12"/>
          </p:nvPr>
        </p:nvSpPr>
        <p:spPr>
          <a:xfrm>
            <a:off x="3850444" y="9430091"/>
            <a:ext cx="2945659" cy="496411"/>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sv-SE"/>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7: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7" name="Google Shape;157;p7:notes"/>
          <p:cNvSpPr txBox="1">
            <a:spLocks noGrp="1"/>
          </p:cNvSpPr>
          <p:nvPr>
            <p:ph type="body" idx="1"/>
          </p:nvPr>
        </p:nvSpPr>
        <p:spPr>
          <a:xfrm>
            <a:off x="679768" y="4715907"/>
            <a:ext cx="5438140" cy="44677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sv-SE" b="1"/>
              <a:t>Lena</a:t>
            </a:r>
            <a:endParaRPr/>
          </a:p>
          <a:p>
            <a:pPr marL="0" marR="0" lvl="0" indent="0" algn="l" rtl="0">
              <a:lnSpc>
                <a:spcPct val="100000"/>
              </a:lnSpc>
              <a:spcBef>
                <a:spcPts val="0"/>
              </a:spcBef>
              <a:spcAft>
                <a:spcPts val="0"/>
              </a:spcAft>
              <a:buClr>
                <a:schemeClr val="dk1"/>
              </a:buClr>
              <a:buSzPts val="1200"/>
              <a:buFont typeface="Calibri"/>
              <a:buNone/>
            </a:pPr>
            <a:r>
              <a:rPr lang="sv-SE" b="0"/>
              <a:t>Enskildundervisning vid behov ex ny-skadade. Intryckssanera.</a:t>
            </a:r>
            <a:endParaRPr/>
          </a:p>
          <a:p>
            <a:pPr marL="0" marR="0" lvl="0" indent="0" algn="l" rtl="0">
              <a:lnSpc>
                <a:spcPct val="100000"/>
              </a:lnSpc>
              <a:spcBef>
                <a:spcPts val="0"/>
              </a:spcBef>
              <a:spcAft>
                <a:spcPts val="0"/>
              </a:spcAft>
              <a:buClr>
                <a:schemeClr val="dk1"/>
              </a:buClr>
              <a:buSzPts val="1200"/>
              <a:buFont typeface="Calibri"/>
              <a:buNone/>
            </a:pPr>
            <a:r>
              <a:rPr lang="sv-SE" b="0"/>
              <a:t>Liten grupp vanligaste storleken, 4-6 elever</a:t>
            </a:r>
            <a:endParaRPr/>
          </a:p>
          <a:p>
            <a:pPr marL="0" marR="0" lvl="0" indent="0" algn="l" rtl="0">
              <a:lnSpc>
                <a:spcPct val="100000"/>
              </a:lnSpc>
              <a:spcBef>
                <a:spcPts val="0"/>
              </a:spcBef>
              <a:spcAft>
                <a:spcPts val="0"/>
              </a:spcAft>
              <a:buClr>
                <a:schemeClr val="dk1"/>
              </a:buClr>
              <a:buSzPts val="1200"/>
              <a:buFont typeface="Calibri"/>
              <a:buNone/>
            </a:pPr>
            <a:r>
              <a:rPr lang="sv-SE" b="0"/>
              <a:t>Stor  klass, vissa av våra elever går helt eller delvis i vanlig stor klass.</a:t>
            </a:r>
            <a:endParaRPr/>
          </a:p>
          <a:p>
            <a:pPr marL="0" marR="0" lvl="0" indent="0" algn="l" rtl="0">
              <a:lnSpc>
                <a:spcPct val="100000"/>
              </a:lnSpc>
              <a:spcBef>
                <a:spcPts val="0"/>
              </a:spcBef>
              <a:spcAft>
                <a:spcPts val="0"/>
              </a:spcAft>
              <a:buClr>
                <a:schemeClr val="dk1"/>
              </a:buClr>
              <a:buSzPts val="1200"/>
              <a:buFont typeface="Calibri"/>
              <a:buNone/>
            </a:pPr>
            <a:r>
              <a:rPr lang="sv-SE" b="0"/>
              <a:t>Vår undervisning bygger på Tydliggörande pedagogik och v.b bildstöd (lilla tavlan i alla klassrum med lektionsupplägg)</a:t>
            </a:r>
            <a:endParaRPr/>
          </a:p>
          <a:p>
            <a:pPr marL="0" marR="0" lvl="0" indent="0" algn="l" rtl="0">
              <a:lnSpc>
                <a:spcPct val="100000"/>
              </a:lnSpc>
              <a:spcBef>
                <a:spcPts val="0"/>
              </a:spcBef>
              <a:spcAft>
                <a:spcPts val="0"/>
              </a:spcAft>
              <a:buClr>
                <a:schemeClr val="dk1"/>
              </a:buClr>
              <a:buSzPts val="1200"/>
              <a:buFont typeface="Calibri"/>
              <a:buNone/>
            </a:pPr>
            <a:r>
              <a:rPr lang="sv-SE" b="0"/>
              <a:t>Alla elever erbjuds extra tid för prov och inlämningar. </a:t>
            </a:r>
            <a:endParaRPr/>
          </a:p>
          <a:p>
            <a:pPr marL="0" marR="0" lvl="0" indent="0" algn="l" rtl="0">
              <a:lnSpc>
                <a:spcPct val="100000"/>
              </a:lnSpc>
              <a:spcBef>
                <a:spcPts val="0"/>
              </a:spcBef>
              <a:spcAft>
                <a:spcPts val="0"/>
              </a:spcAft>
              <a:buClr>
                <a:schemeClr val="dk1"/>
              </a:buClr>
              <a:buSzPts val="1200"/>
              <a:buFont typeface="Calibri"/>
              <a:buNone/>
            </a:pPr>
            <a:endParaRPr b="0"/>
          </a:p>
          <a:p>
            <a:pPr marL="0" marR="0" lvl="0" indent="0" algn="l" rtl="0">
              <a:lnSpc>
                <a:spcPct val="100000"/>
              </a:lnSpc>
              <a:spcBef>
                <a:spcPts val="0"/>
              </a:spcBef>
              <a:spcAft>
                <a:spcPts val="0"/>
              </a:spcAft>
              <a:buClr>
                <a:schemeClr val="dk1"/>
              </a:buClr>
              <a:buSzPts val="1200"/>
              <a:buFont typeface="Calibri"/>
              <a:buNone/>
            </a:pPr>
            <a:endParaRPr b="0"/>
          </a:p>
          <a:p>
            <a:pPr marL="0" marR="0" lvl="0" indent="0" algn="l" rtl="0">
              <a:lnSpc>
                <a:spcPct val="100000"/>
              </a:lnSpc>
              <a:spcBef>
                <a:spcPts val="0"/>
              </a:spcBef>
              <a:spcAft>
                <a:spcPts val="0"/>
              </a:spcAft>
              <a:buClr>
                <a:schemeClr val="dk1"/>
              </a:buClr>
              <a:buSzPts val="1200"/>
              <a:buFont typeface="Calibri"/>
              <a:buNone/>
            </a:pPr>
            <a:endParaRPr b="0"/>
          </a:p>
          <a:p>
            <a:pPr marL="0" marR="0" lvl="0" indent="0" algn="l" rtl="0">
              <a:lnSpc>
                <a:spcPct val="100000"/>
              </a:lnSpc>
              <a:spcBef>
                <a:spcPts val="0"/>
              </a:spcBef>
              <a:spcAft>
                <a:spcPts val="0"/>
              </a:spcAft>
              <a:buClr>
                <a:schemeClr val="dk1"/>
              </a:buClr>
              <a:buSzPts val="1200"/>
              <a:buFont typeface="Calibri"/>
              <a:buNone/>
            </a:pPr>
            <a:endParaRPr b="0"/>
          </a:p>
          <a:p>
            <a:pPr marL="0" marR="0" lvl="0" indent="0" algn="l" rtl="0">
              <a:lnSpc>
                <a:spcPct val="100000"/>
              </a:lnSpc>
              <a:spcBef>
                <a:spcPts val="0"/>
              </a:spcBef>
              <a:spcAft>
                <a:spcPts val="0"/>
              </a:spcAft>
              <a:buClr>
                <a:schemeClr val="dk1"/>
              </a:buClr>
              <a:buSzPts val="1200"/>
              <a:buFont typeface="Calibri"/>
              <a:buNone/>
            </a:pPr>
            <a:endParaRPr b="0"/>
          </a:p>
          <a:p>
            <a:pPr marL="0" marR="0" lvl="0" indent="0" algn="l" rtl="0">
              <a:lnSpc>
                <a:spcPct val="100000"/>
              </a:lnSpc>
              <a:spcBef>
                <a:spcPts val="0"/>
              </a:spcBef>
              <a:spcAft>
                <a:spcPts val="0"/>
              </a:spcAft>
              <a:buClr>
                <a:schemeClr val="dk1"/>
              </a:buClr>
              <a:buSzPts val="1200"/>
              <a:buFont typeface="Calibri"/>
              <a:buNone/>
            </a:pPr>
            <a:endParaRPr b="1"/>
          </a:p>
          <a:p>
            <a:pPr marL="0" lvl="0" indent="0" algn="l" rtl="0">
              <a:spcBef>
                <a:spcPts val="0"/>
              </a:spcBef>
              <a:spcAft>
                <a:spcPts val="0"/>
              </a:spcAft>
              <a:buNone/>
            </a:pPr>
            <a:endParaRPr/>
          </a:p>
        </p:txBody>
      </p:sp>
      <p:sp>
        <p:nvSpPr>
          <p:cNvPr id="158" name="Google Shape;158;p7:notes"/>
          <p:cNvSpPr txBox="1">
            <a:spLocks noGrp="1"/>
          </p:cNvSpPr>
          <p:nvPr>
            <p:ph type="sldNum" idx="12"/>
          </p:nvPr>
        </p:nvSpPr>
        <p:spPr>
          <a:xfrm>
            <a:off x="3850444" y="9430091"/>
            <a:ext cx="2945659" cy="496411"/>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sv-SE"/>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8: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4" name="Google Shape;164;p8:notes"/>
          <p:cNvSpPr txBox="1">
            <a:spLocks noGrp="1"/>
          </p:cNvSpPr>
          <p:nvPr>
            <p:ph type="body" idx="1"/>
          </p:nvPr>
        </p:nvSpPr>
        <p:spPr>
          <a:xfrm>
            <a:off x="679768" y="4715907"/>
            <a:ext cx="5438140" cy="4467701"/>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sv-SE" sz="1200" b="1">
                <a:latin typeface="Asap"/>
                <a:ea typeface="Asap"/>
                <a:cs typeface="Asap"/>
                <a:sym typeface="Asap"/>
              </a:rPr>
              <a:t>Lena</a:t>
            </a:r>
            <a:endParaRPr/>
          </a:p>
          <a:p>
            <a:pPr marL="0" lvl="0" indent="0" algn="l" rtl="0">
              <a:spcBef>
                <a:spcPts val="0"/>
              </a:spcBef>
              <a:spcAft>
                <a:spcPts val="0"/>
              </a:spcAft>
              <a:buNone/>
            </a:pPr>
            <a:r>
              <a:rPr lang="sv-SE" sz="1200">
                <a:latin typeface="Asap"/>
                <a:ea typeface="Asap"/>
                <a:cs typeface="Asap"/>
                <a:sym typeface="Asap"/>
              </a:rPr>
              <a:t>Här är några av våra anpassningar. </a:t>
            </a:r>
            <a:endParaRPr/>
          </a:p>
          <a:p>
            <a:pPr marL="0" lvl="0" indent="0" algn="l" rtl="0">
              <a:spcBef>
                <a:spcPts val="0"/>
              </a:spcBef>
              <a:spcAft>
                <a:spcPts val="0"/>
              </a:spcAft>
              <a:buNone/>
            </a:pPr>
            <a:r>
              <a:rPr lang="sv-SE" sz="1200">
                <a:latin typeface="Asap"/>
                <a:ea typeface="Asap"/>
                <a:cs typeface="Asap"/>
                <a:sym typeface="Asap"/>
              </a:rPr>
              <a:t>Kurser och nationella prov individanpassas.</a:t>
            </a:r>
            <a:endParaRPr/>
          </a:p>
          <a:p>
            <a:pPr marL="0" lvl="0" indent="0" algn="l" rtl="0">
              <a:spcBef>
                <a:spcPts val="0"/>
              </a:spcBef>
              <a:spcAft>
                <a:spcPts val="0"/>
              </a:spcAft>
              <a:buNone/>
            </a:pPr>
            <a:endParaRPr b="0"/>
          </a:p>
          <a:p>
            <a:pPr marL="0" lvl="0" indent="0" algn="l" rtl="0">
              <a:spcBef>
                <a:spcPts val="0"/>
              </a:spcBef>
              <a:spcAft>
                <a:spcPts val="0"/>
              </a:spcAft>
              <a:buNone/>
            </a:pPr>
            <a:r>
              <a:rPr lang="sv-SE" sz="1200" b="0" i="0" u="none" strike="noStrike">
                <a:solidFill>
                  <a:schemeClr val="dk1"/>
                </a:solidFill>
                <a:latin typeface="Times New Roman"/>
                <a:ea typeface="Times New Roman"/>
                <a:cs typeface="Times New Roman"/>
                <a:sym typeface="Times New Roman"/>
              </a:rPr>
              <a:t>Varje elev har en mentor och träffar en specialpedagog för upplägg av sina studier.</a:t>
            </a:r>
            <a:endParaRPr/>
          </a:p>
          <a:p>
            <a:pPr marL="0" lvl="0" indent="0" algn="l" rtl="0">
              <a:spcBef>
                <a:spcPts val="0"/>
              </a:spcBef>
              <a:spcAft>
                <a:spcPts val="0"/>
              </a:spcAft>
              <a:buNone/>
            </a:pPr>
            <a:endParaRPr/>
          </a:p>
        </p:txBody>
      </p:sp>
      <p:sp>
        <p:nvSpPr>
          <p:cNvPr id="165" name="Google Shape;165;p8:notes"/>
          <p:cNvSpPr txBox="1">
            <a:spLocks noGrp="1"/>
          </p:cNvSpPr>
          <p:nvPr>
            <p:ph type="sldNum" idx="12"/>
          </p:nvPr>
        </p:nvSpPr>
        <p:spPr>
          <a:xfrm>
            <a:off x="3850444" y="9430091"/>
            <a:ext cx="2945659" cy="496411"/>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sv-SE"/>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9: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1" name="Google Shape;171;p9:notes"/>
          <p:cNvSpPr txBox="1">
            <a:spLocks noGrp="1"/>
          </p:cNvSpPr>
          <p:nvPr>
            <p:ph type="body" idx="1"/>
          </p:nvPr>
        </p:nvSpPr>
        <p:spPr>
          <a:xfrm>
            <a:off x="679768" y="4715907"/>
            <a:ext cx="5438140" cy="4467701"/>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sv-SE" b="1"/>
              <a:t>Lena: </a:t>
            </a:r>
            <a:endParaRPr/>
          </a:p>
          <a:p>
            <a:pPr marL="0" lvl="0" indent="0" algn="l" rtl="0">
              <a:spcBef>
                <a:spcPts val="0"/>
              </a:spcBef>
              <a:spcAft>
                <a:spcPts val="0"/>
              </a:spcAft>
              <a:buNone/>
            </a:pPr>
            <a:r>
              <a:rPr lang="sv-SE" b="0"/>
              <a:t>Grönt = hab. </a:t>
            </a:r>
            <a:endParaRPr/>
          </a:p>
          <a:p>
            <a:pPr marL="0" lvl="0" indent="0" algn="l" rtl="0">
              <a:spcBef>
                <a:spcPts val="0"/>
              </a:spcBef>
              <a:spcAft>
                <a:spcPts val="0"/>
              </a:spcAft>
              <a:buNone/>
            </a:pPr>
            <a:r>
              <a:rPr lang="sv-SE" b="0"/>
              <a:t>Utifrån varje elev läggs veckan upp individuellt allt från tid, bildstöd, färgkodning etc. </a:t>
            </a:r>
            <a:endParaRPr/>
          </a:p>
        </p:txBody>
      </p:sp>
      <p:sp>
        <p:nvSpPr>
          <p:cNvPr id="172" name="Google Shape;172;p9:notes"/>
          <p:cNvSpPr txBox="1">
            <a:spLocks noGrp="1"/>
          </p:cNvSpPr>
          <p:nvPr>
            <p:ph type="sldNum" idx="12"/>
          </p:nvPr>
        </p:nvSpPr>
        <p:spPr>
          <a:xfrm>
            <a:off x="3850444" y="9430091"/>
            <a:ext cx="2945659" cy="496411"/>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sv-SE"/>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tartsida">
  <p:cSld name="Startsida">
    <p:spTree>
      <p:nvGrpSpPr>
        <p:cNvPr id="1" name="Shape 17"/>
        <p:cNvGrpSpPr/>
        <p:nvPr/>
      </p:nvGrpSpPr>
      <p:grpSpPr>
        <a:xfrm>
          <a:off x="0" y="0"/>
          <a:ext cx="0" cy="0"/>
          <a:chOff x="0" y="0"/>
          <a:chExt cx="0" cy="0"/>
        </a:xfrm>
      </p:grpSpPr>
      <p:pic>
        <p:nvPicPr>
          <p:cNvPr id="18" name="Google Shape;18;p2"/>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19" name="Google Shape;19;p2"/>
          <p:cNvSpPr txBox="1">
            <a:spLocks noGrp="1"/>
          </p:cNvSpPr>
          <p:nvPr>
            <p:ph type="subTitle" idx="1"/>
          </p:nvPr>
        </p:nvSpPr>
        <p:spPr>
          <a:xfrm>
            <a:off x="609201" y="5980439"/>
            <a:ext cx="6090458" cy="443598"/>
          </a:xfrm>
          <a:prstGeom prst="rect">
            <a:avLst/>
          </a:prstGeom>
          <a:noFill/>
          <a:ln>
            <a:noFill/>
          </a:ln>
        </p:spPr>
        <p:txBody>
          <a:bodyPr spcFirstLastPara="1" wrap="square" lIns="91425" tIns="45700" rIns="91425" bIns="45700" anchor="t" anchorCtr="0">
            <a:normAutofit/>
          </a:bodyPr>
          <a:lstStyle>
            <a:lvl1pPr lvl="0" algn="l">
              <a:spcBef>
                <a:spcPts val="360"/>
              </a:spcBef>
              <a:spcAft>
                <a:spcPts val="0"/>
              </a:spcAft>
              <a:buClr>
                <a:srgbClr val="595959"/>
              </a:buClr>
              <a:buSzPts val="1800"/>
              <a:buNone/>
              <a:defRPr/>
            </a:lvl1pPr>
            <a:lvl2pPr lvl="1" algn="l">
              <a:spcBef>
                <a:spcPts val="360"/>
              </a:spcBef>
              <a:spcAft>
                <a:spcPts val="0"/>
              </a:spcAft>
              <a:buClr>
                <a:srgbClr val="595959"/>
              </a:buClr>
              <a:buSzPts val="1800"/>
              <a:buNone/>
              <a:defRPr/>
            </a:lvl2pPr>
            <a:lvl3pPr lvl="2" algn="l">
              <a:spcBef>
                <a:spcPts val="360"/>
              </a:spcBef>
              <a:spcAft>
                <a:spcPts val="0"/>
              </a:spcAft>
              <a:buClr>
                <a:srgbClr val="595959"/>
              </a:buClr>
              <a:buSzPts val="1800"/>
              <a:buNone/>
              <a:defRPr/>
            </a:lvl3pPr>
            <a:lvl4pPr lvl="3" algn="l">
              <a:spcBef>
                <a:spcPts val="360"/>
              </a:spcBef>
              <a:spcAft>
                <a:spcPts val="0"/>
              </a:spcAft>
              <a:buClr>
                <a:srgbClr val="595959"/>
              </a:buClr>
              <a:buSzPts val="1800"/>
              <a:buNone/>
              <a:defRPr/>
            </a:lvl4pPr>
            <a:lvl5pPr lvl="4" algn="l">
              <a:spcBef>
                <a:spcPts val="360"/>
              </a:spcBef>
              <a:spcAft>
                <a:spcPts val="0"/>
              </a:spcAft>
              <a:buClr>
                <a:srgbClr val="595959"/>
              </a:buClr>
              <a:buSzPts val="1800"/>
              <a:buNone/>
              <a:defRPr/>
            </a:lvl5pPr>
            <a:lvl6pPr lvl="5" algn="l">
              <a:spcBef>
                <a:spcPts val="360"/>
              </a:spcBef>
              <a:spcAft>
                <a:spcPts val="0"/>
              </a:spcAft>
              <a:buClr>
                <a:schemeClr val="dk1"/>
              </a:buClr>
              <a:buSzPts val="1800"/>
              <a:buChar char="•"/>
              <a:defRPr/>
            </a:lvl6pPr>
            <a:lvl7pPr lvl="6" algn="l">
              <a:spcBef>
                <a:spcPts val="360"/>
              </a:spcBef>
              <a:spcAft>
                <a:spcPts val="0"/>
              </a:spcAft>
              <a:buClr>
                <a:schemeClr val="dk1"/>
              </a:buClr>
              <a:buSzPts val="1800"/>
              <a:buChar char="•"/>
              <a:defRPr/>
            </a:lvl7pPr>
            <a:lvl8pPr lvl="7" algn="l">
              <a:spcBef>
                <a:spcPts val="360"/>
              </a:spcBef>
              <a:spcAft>
                <a:spcPts val="0"/>
              </a:spcAft>
              <a:buClr>
                <a:schemeClr val="dk1"/>
              </a:buClr>
              <a:buSzPts val="1800"/>
              <a:buChar char="•"/>
              <a:defRPr/>
            </a:lvl8pPr>
            <a:lvl9pPr lvl="8" algn="l">
              <a:spcBef>
                <a:spcPts val="360"/>
              </a:spcBef>
              <a:spcAft>
                <a:spcPts val="0"/>
              </a:spcAft>
              <a:buClr>
                <a:schemeClr val="dk1"/>
              </a:buClr>
              <a:buSzPts val="1800"/>
              <a:buChar char="•"/>
              <a:defRPr/>
            </a:lvl9pPr>
          </a:lstStyle>
          <a:p>
            <a:endParaRPr/>
          </a:p>
        </p:txBody>
      </p:sp>
      <p:sp>
        <p:nvSpPr>
          <p:cNvPr id="20" name="Google Shape;20;p2"/>
          <p:cNvSpPr txBox="1">
            <a:spLocks noGrp="1"/>
          </p:cNvSpPr>
          <p:nvPr>
            <p:ph type="ctrTitle"/>
          </p:nvPr>
        </p:nvSpPr>
        <p:spPr>
          <a:xfrm>
            <a:off x="591921" y="5223398"/>
            <a:ext cx="6107738" cy="821484"/>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rgbClr val="595959"/>
              </a:buClr>
              <a:buSzPts val="3600"/>
              <a:buFont typeface="Asap"/>
              <a:buNone/>
              <a:defRPr sz="3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21" name="Google Shape;21;p2"/>
          <p:cNvPicPr preferRelativeResize="0"/>
          <p:nvPr/>
        </p:nvPicPr>
        <p:blipFill rotWithShape="1">
          <a:blip r:embed="rId3">
            <a:alphaModFix/>
          </a:blip>
          <a:srcRect/>
          <a:stretch/>
        </p:blipFill>
        <p:spPr>
          <a:xfrm>
            <a:off x="6829253" y="5739181"/>
            <a:ext cx="1923408" cy="75397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55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Innehåll med bildtext" type="objTx">
  <p:cSld name="OBJECT_WITH_CAPTION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rgbClr val="595959"/>
              </a:buClr>
              <a:buSzPts val="2000"/>
              <a:buFont typeface="Asap"/>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1"/>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228600" algn="l">
              <a:spcBef>
                <a:spcPts val="640"/>
              </a:spcBef>
              <a:spcAft>
                <a:spcPts val="0"/>
              </a:spcAft>
              <a:buClr>
                <a:srgbClr val="595959"/>
              </a:buClr>
              <a:buSzPts val="3200"/>
              <a:buNone/>
              <a:defRPr sz="3200"/>
            </a:lvl1pPr>
            <a:lvl2pPr marL="914400" lvl="1" indent="-228600" algn="l">
              <a:spcBef>
                <a:spcPts val="560"/>
              </a:spcBef>
              <a:spcAft>
                <a:spcPts val="0"/>
              </a:spcAft>
              <a:buClr>
                <a:srgbClr val="595959"/>
              </a:buClr>
              <a:buSzPts val="2800"/>
              <a:buNone/>
              <a:defRPr sz="2800"/>
            </a:lvl2pPr>
            <a:lvl3pPr marL="1371600" lvl="2" indent="-228600" algn="l">
              <a:spcBef>
                <a:spcPts val="480"/>
              </a:spcBef>
              <a:spcAft>
                <a:spcPts val="0"/>
              </a:spcAft>
              <a:buClr>
                <a:srgbClr val="595959"/>
              </a:buClr>
              <a:buSzPts val="2400"/>
              <a:buNone/>
              <a:defRPr sz="2400"/>
            </a:lvl3pPr>
            <a:lvl4pPr marL="1828800" lvl="3" indent="-228600" algn="l">
              <a:spcBef>
                <a:spcPts val="400"/>
              </a:spcBef>
              <a:spcAft>
                <a:spcPts val="0"/>
              </a:spcAft>
              <a:buClr>
                <a:srgbClr val="595959"/>
              </a:buClr>
              <a:buSzPts val="2000"/>
              <a:buNone/>
              <a:defRPr sz="2000"/>
            </a:lvl4pPr>
            <a:lvl5pPr marL="2286000" lvl="4" indent="-228600" algn="l">
              <a:spcBef>
                <a:spcPts val="400"/>
              </a:spcBef>
              <a:spcAft>
                <a:spcPts val="0"/>
              </a:spcAft>
              <a:buClr>
                <a:srgbClr val="595959"/>
              </a:buClr>
              <a:buSzPts val="2000"/>
              <a:buNone/>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75" name="Google Shape;75;p11"/>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rgbClr val="595959"/>
              </a:buClr>
              <a:buSzPts val="1400"/>
              <a:buNone/>
              <a:defRPr sz="1400"/>
            </a:lvl1pPr>
            <a:lvl2pPr marL="914400" lvl="1" indent="-228600" algn="l">
              <a:spcBef>
                <a:spcPts val="240"/>
              </a:spcBef>
              <a:spcAft>
                <a:spcPts val="0"/>
              </a:spcAft>
              <a:buClr>
                <a:srgbClr val="595959"/>
              </a:buClr>
              <a:buSzPts val="1200"/>
              <a:buNone/>
              <a:defRPr sz="1200"/>
            </a:lvl2pPr>
            <a:lvl3pPr marL="1371600" lvl="2" indent="-228600" algn="l">
              <a:spcBef>
                <a:spcPts val="200"/>
              </a:spcBef>
              <a:spcAft>
                <a:spcPts val="0"/>
              </a:spcAft>
              <a:buClr>
                <a:srgbClr val="595959"/>
              </a:buClr>
              <a:buSzPts val="1000"/>
              <a:buNone/>
              <a:defRPr sz="1000"/>
            </a:lvl3pPr>
            <a:lvl4pPr marL="1828800" lvl="3" indent="-228600" algn="l">
              <a:spcBef>
                <a:spcPts val="180"/>
              </a:spcBef>
              <a:spcAft>
                <a:spcPts val="0"/>
              </a:spcAft>
              <a:buClr>
                <a:srgbClr val="595959"/>
              </a:buClr>
              <a:buSzPts val="900"/>
              <a:buNone/>
              <a:defRPr sz="900"/>
            </a:lvl4pPr>
            <a:lvl5pPr marL="2286000" lvl="4" indent="-228600" algn="l">
              <a:spcBef>
                <a:spcPts val="180"/>
              </a:spcBef>
              <a:spcAft>
                <a:spcPts val="0"/>
              </a:spcAft>
              <a:buClr>
                <a:srgbClr val="595959"/>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76" name="Google Shape;76;p1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1"/>
          <p:cNvSpPr txBox="1">
            <a:spLocks noGrp="1"/>
          </p:cNvSpPr>
          <p:nvPr>
            <p:ph type="sldNum" idx="12"/>
          </p:nvPr>
        </p:nvSpPr>
        <p:spPr>
          <a:xfrm>
            <a:off x="402648" y="6344993"/>
            <a:ext cx="582988"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sv-SE"/>
              <a:t>‹#›</a:t>
            </a:fld>
            <a:endParaRPr/>
          </a:p>
        </p:txBody>
      </p:sp>
    </p:spTree>
  </p:cSld>
  <p:clrMapOvr>
    <a:masterClrMapping/>
  </p:clrMapOvr>
  <mc:AlternateContent xmlns:mc="http://schemas.openxmlformats.org/markup-compatibility/2006" xmlns:p14="http://schemas.microsoft.com/office/powerpoint/2010/main">
    <mc:Choice Requires="p14">
      <p:transition spd="med" p14:dur="55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ild med bildtext" type="picTx">
  <p:cSld name="PICTURE_WITH_CAPTION_TEXT">
    <p:spTree>
      <p:nvGrpSpPr>
        <p:cNvPr id="1" name="Shape 79"/>
        <p:cNvGrpSpPr/>
        <p:nvPr/>
      </p:nvGrpSpPr>
      <p:grpSpPr>
        <a:xfrm>
          <a:off x="0" y="0"/>
          <a:ext cx="0" cy="0"/>
          <a:chOff x="0" y="0"/>
          <a:chExt cx="0" cy="0"/>
        </a:xfrm>
      </p:grpSpPr>
      <p:sp>
        <p:nvSpPr>
          <p:cNvPr id="80" name="Google Shape;80;p12"/>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rgbClr val="595959"/>
              </a:buClr>
              <a:buSzPts val="2000"/>
              <a:buFont typeface="Asap"/>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1" name="Google Shape;81;p12"/>
          <p:cNvSpPr>
            <a:spLocks noGrp="1"/>
          </p:cNvSpPr>
          <p:nvPr>
            <p:ph type="pic" idx="2"/>
          </p:nvPr>
        </p:nvSpPr>
        <p:spPr>
          <a:xfrm>
            <a:off x="1792288" y="612775"/>
            <a:ext cx="5486400" cy="4114800"/>
          </a:xfrm>
          <a:prstGeom prst="rect">
            <a:avLst/>
          </a:prstGeom>
          <a:noFill/>
          <a:ln>
            <a:noFill/>
          </a:ln>
        </p:spPr>
      </p:sp>
      <p:sp>
        <p:nvSpPr>
          <p:cNvPr id="82" name="Google Shape;82;p12"/>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rgbClr val="595959"/>
              </a:buClr>
              <a:buSzPts val="1400"/>
              <a:buNone/>
              <a:defRPr sz="1400"/>
            </a:lvl1pPr>
            <a:lvl2pPr marL="914400" lvl="1" indent="-228600" algn="l">
              <a:spcBef>
                <a:spcPts val="240"/>
              </a:spcBef>
              <a:spcAft>
                <a:spcPts val="0"/>
              </a:spcAft>
              <a:buClr>
                <a:srgbClr val="595959"/>
              </a:buClr>
              <a:buSzPts val="1200"/>
              <a:buNone/>
              <a:defRPr sz="1200"/>
            </a:lvl2pPr>
            <a:lvl3pPr marL="1371600" lvl="2" indent="-228600" algn="l">
              <a:spcBef>
                <a:spcPts val="200"/>
              </a:spcBef>
              <a:spcAft>
                <a:spcPts val="0"/>
              </a:spcAft>
              <a:buClr>
                <a:srgbClr val="595959"/>
              </a:buClr>
              <a:buSzPts val="1000"/>
              <a:buNone/>
              <a:defRPr sz="1000"/>
            </a:lvl3pPr>
            <a:lvl4pPr marL="1828800" lvl="3" indent="-228600" algn="l">
              <a:spcBef>
                <a:spcPts val="180"/>
              </a:spcBef>
              <a:spcAft>
                <a:spcPts val="0"/>
              </a:spcAft>
              <a:buClr>
                <a:srgbClr val="595959"/>
              </a:buClr>
              <a:buSzPts val="900"/>
              <a:buNone/>
              <a:defRPr sz="900"/>
            </a:lvl4pPr>
            <a:lvl5pPr marL="2286000" lvl="4" indent="-228600" algn="l">
              <a:spcBef>
                <a:spcPts val="180"/>
              </a:spcBef>
              <a:spcAft>
                <a:spcPts val="0"/>
              </a:spcAft>
              <a:buClr>
                <a:srgbClr val="595959"/>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83" name="Google Shape;83;p1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1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12"/>
          <p:cNvSpPr txBox="1">
            <a:spLocks noGrp="1"/>
          </p:cNvSpPr>
          <p:nvPr>
            <p:ph type="sldNum" idx="12"/>
          </p:nvPr>
        </p:nvSpPr>
        <p:spPr>
          <a:xfrm>
            <a:off x="402648" y="6344993"/>
            <a:ext cx="582988"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sv-SE"/>
              <a:t>‹#›</a:t>
            </a:fld>
            <a:endParaRPr/>
          </a:p>
        </p:txBody>
      </p:sp>
    </p:spTree>
  </p:cSld>
  <p:clrMapOvr>
    <a:masterClrMapping/>
  </p:clrMapOvr>
  <mc:AlternateContent xmlns:mc="http://schemas.openxmlformats.org/markup-compatibility/2006" xmlns:p14="http://schemas.microsoft.com/office/powerpoint/2010/main">
    <mc:Choice Requires="p14">
      <p:transition spd="med" p14:dur="55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Rubrik och lodrät text" type="vertTx">
  <p:cSld name="VERTICAL_TEXT">
    <p:spTree>
      <p:nvGrpSpPr>
        <p:cNvPr id="1" name="Shape 86"/>
        <p:cNvGrpSpPr/>
        <p:nvPr/>
      </p:nvGrpSpPr>
      <p:grpSpPr>
        <a:xfrm>
          <a:off x="0" y="0"/>
          <a:ext cx="0" cy="0"/>
          <a:chOff x="0" y="0"/>
          <a:chExt cx="0" cy="0"/>
        </a:xfrm>
      </p:grpSpPr>
      <p:sp>
        <p:nvSpPr>
          <p:cNvPr id="87" name="Google Shape;87;p13"/>
          <p:cNvSpPr txBox="1">
            <a:spLocks noGrp="1"/>
          </p:cNvSpPr>
          <p:nvPr>
            <p:ph type="title"/>
          </p:nvPr>
        </p:nvSpPr>
        <p:spPr>
          <a:xfrm>
            <a:off x="457200" y="274638"/>
            <a:ext cx="8229600" cy="752747"/>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rgbClr val="595959"/>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8" name="Google Shape;88;p13"/>
          <p:cNvSpPr txBox="1">
            <a:spLocks noGrp="1"/>
          </p:cNvSpPr>
          <p:nvPr>
            <p:ph type="body" idx="1"/>
          </p:nvPr>
        </p:nvSpPr>
        <p:spPr>
          <a:xfrm rot="5400000">
            <a:off x="2309019" y="-639922"/>
            <a:ext cx="4525963" cy="8229600"/>
          </a:xfrm>
          <a:prstGeom prst="rect">
            <a:avLst/>
          </a:prstGeom>
          <a:noFill/>
          <a:ln>
            <a:noFill/>
          </a:ln>
        </p:spPr>
        <p:txBody>
          <a:bodyPr spcFirstLastPara="1" wrap="square" lIns="91425" tIns="45700" rIns="91425" bIns="45700" anchor="t" anchorCtr="0">
            <a:normAutofit/>
          </a:bodyPr>
          <a:lstStyle>
            <a:lvl1pPr marL="457200" lvl="0" indent="-228600" algn="l">
              <a:spcBef>
                <a:spcPts val="360"/>
              </a:spcBef>
              <a:spcAft>
                <a:spcPts val="0"/>
              </a:spcAft>
              <a:buClr>
                <a:srgbClr val="595959"/>
              </a:buClr>
              <a:buSzPts val="1800"/>
              <a:buNone/>
              <a:defRPr/>
            </a:lvl1pPr>
            <a:lvl2pPr marL="914400" lvl="1" indent="-228600" algn="l">
              <a:spcBef>
                <a:spcPts val="360"/>
              </a:spcBef>
              <a:spcAft>
                <a:spcPts val="0"/>
              </a:spcAft>
              <a:buClr>
                <a:srgbClr val="595959"/>
              </a:buClr>
              <a:buSzPts val="1800"/>
              <a:buNone/>
              <a:defRPr/>
            </a:lvl2pPr>
            <a:lvl3pPr marL="1371600" lvl="2" indent="-228600" algn="l">
              <a:spcBef>
                <a:spcPts val="360"/>
              </a:spcBef>
              <a:spcAft>
                <a:spcPts val="0"/>
              </a:spcAft>
              <a:buClr>
                <a:srgbClr val="595959"/>
              </a:buClr>
              <a:buSzPts val="1800"/>
              <a:buNone/>
              <a:defRPr/>
            </a:lvl3pPr>
            <a:lvl4pPr marL="1828800" lvl="3" indent="-228600" algn="l">
              <a:spcBef>
                <a:spcPts val="360"/>
              </a:spcBef>
              <a:spcAft>
                <a:spcPts val="0"/>
              </a:spcAft>
              <a:buClr>
                <a:srgbClr val="595959"/>
              </a:buClr>
              <a:buSzPts val="1800"/>
              <a:buNone/>
              <a:defRPr/>
            </a:lvl4pPr>
            <a:lvl5pPr marL="2286000" lvl="4" indent="-228600" algn="l">
              <a:spcBef>
                <a:spcPts val="360"/>
              </a:spcBef>
              <a:spcAft>
                <a:spcPts val="0"/>
              </a:spcAft>
              <a:buClr>
                <a:srgbClr val="595959"/>
              </a:buClr>
              <a:buSzPts val="1800"/>
              <a:buNone/>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9" name="Google Shape;89;p1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0" name="Google Shape;90;p1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1" name="Google Shape;91;p13"/>
          <p:cNvSpPr txBox="1">
            <a:spLocks noGrp="1"/>
          </p:cNvSpPr>
          <p:nvPr>
            <p:ph type="sldNum" idx="12"/>
          </p:nvPr>
        </p:nvSpPr>
        <p:spPr>
          <a:xfrm>
            <a:off x="402648" y="6344993"/>
            <a:ext cx="582988"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sv-SE"/>
              <a:t>‹#›</a:t>
            </a:fld>
            <a:endParaRPr/>
          </a:p>
        </p:txBody>
      </p:sp>
    </p:spTree>
  </p:cSld>
  <p:clrMapOvr>
    <a:masterClrMapping/>
  </p:clrMapOvr>
  <mc:AlternateContent xmlns:mc="http://schemas.openxmlformats.org/markup-compatibility/2006" xmlns:p14="http://schemas.microsoft.com/office/powerpoint/2010/main">
    <mc:Choice Requires="p14">
      <p:transition spd="med" p14:dur="55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Lodrät rubrik och text" type="vertTitleAndTx">
  <p:cSld name="VERTICAL_TITLE_AND_VERTICAL_TEXT">
    <p:spTree>
      <p:nvGrpSpPr>
        <p:cNvPr id="1" name="Shape 92"/>
        <p:cNvGrpSpPr/>
        <p:nvPr/>
      </p:nvGrpSpPr>
      <p:grpSpPr>
        <a:xfrm>
          <a:off x="0" y="0"/>
          <a:ext cx="0" cy="0"/>
          <a:chOff x="0" y="0"/>
          <a:chExt cx="0" cy="0"/>
        </a:xfrm>
      </p:grpSpPr>
      <p:sp>
        <p:nvSpPr>
          <p:cNvPr id="93" name="Google Shape;93;p14"/>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rgbClr val="595959"/>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4" name="Google Shape;94;p14"/>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228600" algn="l">
              <a:spcBef>
                <a:spcPts val="360"/>
              </a:spcBef>
              <a:spcAft>
                <a:spcPts val="0"/>
              </a:spcAft>
              <a:buClr>
                <a:srgbClr val="595959"/>
              </a:buClr>
              <a:buSzPts val="1800"/>
              <a:buNone/>
              <a:defRPr/>
            </a:lvl1pPr>
            <a:lvl2pPr marL="914400" lvl="1" indent="-228600" algn="l">
              <a:spcBef>
                <a:spcPts val="360"/>
              </a:spcBef>
              <a:spcAft>
                <a:spcPts val="0"/>
              </a:spcAft>
              <a:buClr>
                <a:srgbClr val="595959"/>
              </a:buClr>
              <a:buSzPts val="1800"/>
              <a:buNone/>
              <a:defRPr/>
            </a:lvl2pPr>
            <a:lvl3pPr marL="1371600" lvl="2" indent="-228600" algn="l">
              <a:spcBef>
                <a:spcPts val="360"/>
              </a:spcBef>
              <a:spcAft>
                <a:spcPts val="0"/>
              </a:spcAft>
              <a:buClr>
                <a:srgbClr val="595959"/>
              </a:buClr>
              <a:buSzPts val="1800"/>
              <a:buNone/>
              <a:defRPr/>
            </a:lvl3pPr>
            <a:lvl4pPr marL="1828800" lvl="3" indent="-228600" algn="l">
              <a:spcBef>
                <a:spcPts val="360"/>
              </a:spcBef>
              <a:spcAft>
                <a:spcPts val="0"/>
              </a:spcAft>
              <a:buClr>
                <a:srgbClr val="595959"/>
              </a:buClr>
              <a:buSzPts val="1800"/>
              <a:buNone/>
              <a:defRPr/>
            </a:lvl4pPr>
            <a:lvl5pPr marL="2286000" lvl="4" indent="-228600" algn="l">
              <a:spcBef>
                <a:spcPts val="360"/>
              </a:spcBef>
              <a:spcAft>
                <a:spcPts val="0"/>
              </a:spcAft>
              <a:buClr>
                <a:srgbClr val="595959"/>
              </a:buClr>
              <a:buSzPts val="1800"/>
              <a:buNone/>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95" name="Google Shape;95;p1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6" name="Google Shape;96;p1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7" name="Google Shape;97;p14"/>
          <p:cNvSpPr txBox="1">
            <a:spLocks noGrp="1"/>
          </p:cNvSpPr>
          <p:nvPr>
            <p:ph type="sldNum" idx="12"/>
          </p:nvPr>
        </p:nvSpPr>
        <p:spPr>
          <a:xfrm>
            <a:off x="402648" y="6344993"/>
            <a:ext cx="582988"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sv-SE"/>
              <a:t>‹#›</a:t>
            </a:fld>
            <a:endParaRPr/>
          </a:p>
        </p:txBody>
      </p:sp>
    </p:spTree>
  </p:cSld>
  <p:clrMapOvr>
    <a:masterClrMapping/>
  </p:clrMapOvr>
  <mc:AlternateContent xmlns:mc="http://schemas.openxmlformats.org/markup-compatibility/2006" xmlns:p14="http://schemas.microsoft.com/office/powerpoint/2010/main">
    <mc:Choice Requires="p14">
      <p:transition spd="med" p14:dur="55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2"/>
        <p:cNvGrpSpPr/>
        <p:nvPr/>
      </p:nvGrpSpPr>
      <p:grpSpPr>
        <a:xfrm>
          <a:off x="0" y="0"/>
          <a:ext cx="0" cy="0"/>
          <a:chOff x="0" y="0"/>
          <a:chExt cx="0" cy="0"/>
        </a:xfrm>
      </p:grpSpPr>
      <p:sp>
        <p:nvSpPr>
          <p:cNvPr id="23" name="Google Shape;23;p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
          <p:cNvSpPr txBox="1">
            <a:spLocks noGrp="1"/>
          </p:cNvSpPr>
          <p:nvPr>
            <p:ph type="sldNum" idx="12"/>
          </p:nvPr>
        </p:nvSpPr>
        <p:spPr>
          <a:xfrm>
            <a:off x="402648" y="6344993"/>
            <a:ext cx="582988"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sv-SE"/>
              <a:t>‹#›</a:t>
            </a:fld>
            <a:endParaRPr/>
          </a:p>
        </p:txBody>
      </p:sp>
    </p:spTree>
  </p:cSld>
  <p:clrMapOvr>
    <a:masterClrMapping/>
  </p:clrMapOvr>
  <mc:AlternateContent xmlns:mc="http://schemas.openxmlformats.org/markup-compatibility/2006" xmlns:p14="http://schemas.microsoft.com/office/powerpoint/2010/main">
    <mc:Choice Requires="p14">
      <p:transition spd="med" p14:dur="55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Rubrikbild" type="title">
  <p:cSld name="TITLE">
    <p:spTree>
      <p:nvGrpSpPr>
        <p:cNvPr id="1" name="Shape 26"/>
        <p:cNvGrpSpPr/>
        <p:nvPr/>
      </p:nvGrpSpPr>
      <p:grpSpPr>
        <a:xfrm>
          <a:off x="0" y="0"/>
          <a:ext cx="0" cy="0"/>
          <a:chOff x="0" y="0"/>
          <a:chExt cx="0" cy="0"/>
        </a:xfrm>
      </p:grpSpPr>
      <p:sp>
        <p:nvSpPr>
          <p:cNvPr id="27" name="Google Shape;27;p4"/>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rgbClr val="595959"/>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8" name="Google Shape;28;p4"/>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480"/>
              </a:spcBef>
              <a:spcAft>
                <a:spcPts val="0"/>
              </a:spcAft>
              <a:buClr>
                <a:srgbClr val="888888"/>
              </a:buClr>
              <a:buSzPts val="2400"/>
              <a:buNone/>
              <a:defRPr>
                <a:solidFill>
                  <a:srgbClr val="888888"/>
                </a:solidFill>
              </a:defRPr>
            </a:lvl1pPr>
            <a:lvl2pPr lvl="1" algn="ctr">
              <a:spcBef>
                <a:spcPts val="400"/>
              </a:spcBef>
              <a:spcAft>
                <a:spcPts val="0"/>
              </a:spcAft>
              <a:buClr>
                <a:srgbClr val="888888"/>
              </a:buClr>
              <a:buSzPts val="2000"/>
              <a:buNone/>
              <a:defRPr>
                <a:solidFill>
                  <a:srgbClr val="888888"/>
                </a:solidFill>
              </a:defRPr>
            </a:lvl2pPr>
            <a:lvl3pPr lvl="2" algn="ctr">
              <a:spcBef>
                <a:spcPts val="360"/>
              </a:spcBef>
              <a:spcAft>
                <a:spcPts val="0"/>
              </a:spcAft>
              <a:buClr>
                <a:srgbClr val="888888"/>
              </a:buClr>
              <a:buSzPts val="1800"/>
              <a:buNone/>
              <a:defRPr>
                <a:solidFill>
                  <a:srgbClr val="888888"/>
                </a:solidFill>
              </a:defRPr>
            </a:lvl3pPr>
            <a:lvl4pPr lvl="3" algn="ctr">
              <a:spcBef>
                <a:spcPts val="320"/>
              </a:spcBef>
              <a:spcAft>
                <a:spcPts val="0"/>
              </a:spcAft>
              <a:buClr>
                <a:srgbClr val="888888"/>
              </a:buClr>
              <a:buSzPts val="1600"/>
              <a:buNone/>
              <a:defRPr>
                <a:solidFill>
                  <a:srgbClr val="888888"/>
                </a:solidFill>
              </a:defRPr>
            </a:lvl4pPr>
            <a:lvl5pPr lvl="4" algn="ctr">
              <a:spcBef>
                <a:spcPts val="280"/>
              </a:spcBef>
              <a:spcAft>
                <a:spcPts val="0"/>
              </a:spcAft>
              <a:buClr>
                <a:srgbClr val="888888"/>
              </a:buClr>
              <a:buSzPts val="14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29" name="Google Shape;29;p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4"/>
          <p:cNvSpPr txBox="1">
            <a:spLocks noGrp="1"/>
          </p:cNvSpPr>
          <p:nvPr>
            <p:ph type="sldNum" idx="12"/>
          </p:nvPr>
        </p:nvSpPr>
        <p:spPr>
          <a:xfrm>
            <a:off x="402648" y="6344993"/>
            <a:ext cx="582988"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sv-SE"/>
              <a:t>‹#›</a:t>
            </a:fld>
            <a:endParaRPr/>
          </a:p>
        </p:txBody>
      </p:sp>
    </p:spTree>
  </p:cSld>
  <p:clrMapOvr>
    <a:masterClrMapping/>
  </p:clrMapOvr>
  <mc:AlternateContent xmlns:mc="http://schemas.openxmlformats.org/markup-compatibility/2006" xmlns:p14="http://schemas.microsoft.com/office/powerpoint/2010/main">
    <mc:Choice Requires="p14">
      <p:transition spd="med" p14:dur="55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Rubrik och innehåll" type="obj">
  <p:cSld name="OBJECT">
    <p:spTree>
      <p:nvGrpSpPr>
        <p:cNvPr id="1" name="Shape 32"/>
        <p:cNvGrpSpPr/>
        <p:nvPr/>
      </p:nvGrpSpPr>
      <p:grpSpPr>
        <a:xfrm>
          <a:off x="0" y="0"/>
          <a:ext cx="0" cy="0"/>
          <a:chOff x="0" y="0"/>
          <a:chExt cx="0" cy="0"/>
        </a:xfrm>
      </p:grpSpPr>
      <p:sp>
        <p:nvSpPr>
          <p:cNvPr id="33" name="Google Shape;33;p5"/>
          <p:cNvSpPr txBox="1">
            <a:spLocks noGrp="1"/>
          </p:cNvSpPr>
          <p:nvPr>
            <p:ph type="title"/>
          </p:nvPr>
        </p:nvSpPr>
        <p:spPr>
          <a:xfrm>
            <a:off x="457200" y="274638"/>
            <a:ext cx="8229600" cy="752747"/>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rgbClr val="595959"/>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 name="Google Shape;34;p5"/>
          <p:cNvSpPr txBox="1">
            <a:spLocks noGrp="1"/>
          </p:cNvSpPr>
          <p:nvPr>
            <p:ph type="body" idx="1"/>
          </p:nvPr>
        </p:nvSpPr>
        <p:spPr>
          <a:xfrm>
            <a:off x="457200" y="1211897"/>
            <a:ext cx="8229600" cy="4525963"/>
          </a:xfrm>
          <a:prstGeom prst="rect">
            <a:avLst/>
          </a:prstGeom>
          <a:noFill/>
          <a:ln>
            <a:noFill/>
          </a:ln>
        </p:spPr>
        <p:txBody>
          <a:bodyPr spcFirstLastPara="1" wrap="square" lIns="91425" tIns="45700" rIns="91425" bIns="45700" anchor="t" anchorCtr="0">
            <a:normAutofit/>
          </a:bodyPr>
          <a:lstStyle>
            <a:lvl1pPr marL="457200" lvl="0" indent="-228600" algn="l">
              <a:spcBef>
                <a:spcPts val="480"/>
              </a:spcBef>
              <a:spcAft>
                <a:spcPts val="0"/>
              </a:spcAft>
              <a:buClr>
                <a:srgbClr val="595959"/>
              </a:buClr>
              <a:buSzPts val="2400"/>
              <a:buNone/>
              <a:defRPr/>
            </a:lvl1pPr>
            <a:lvl2pPr marL="914400" lvl="1" indent="-228600" algn="l">
              <a:spcBef>
                <a:spcPts val="400"/>
              </a:spcBef>
              <a:spcAft>
                <a:spcPts val="0"/>
              </a:spcAft>
              <a:buClr>
                <a:srgbClr val="595959"/>
              </a:buClr>
              <a:buSzPts val="2000"/>
              <a:buNone/>
              <a:defRPr/>
            </a:lvl2pPr>
            <a:lvl3pPr marL="1371600" lvl="2" indent="-228600" algn="l">
              <a:spcBef>
                <a:spcPts val="360"/>
              </a:spcBef>
              <a:spcAft>
                <a:spcPts val="0"/>
              </a:spcAft>
              <a:buClr>
                <a:srgbClr val="595959"/>
              </a:buClr>
              <a:buSzPts val="1800"/>
              <a:buNone/>
              <a:defRPr/>
            </a:lvl3pPr>
            <a:lvl4pPr marL="1828800" lvl="3" indent="-228600" algn="l">
              <a:spcBef>
                <a:spcPts val="320"/>
              </a:spcBef>
              <a:spcAft>
                <a:spcPts val="0"/>
              </a:spcAft>
              <a:buClr>
                <a:srgbClr val="595959"/>
              </a:buClr>
              <a:buSzPts val="1600"/>
              <a:buNone/>
              <a:defRPr/>
            </a:lvl4pPr>
            <a:lvl5pPr marL="2286000" lvl="4" indent="-228600" algn="l">
              <a:spcBef>
                <a:spcPts val="280"/>
              </a:spcBef>
              <a:spcAft>
                <a:spcPts val="0"/>
              </a:spcAft>
              <a:buClr>
                <a:srgbClr val="595959"/>
              </a:buClr>
              <a:buSzPts val="1400"/>
              <a:buNone/>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5" name="Google Shape;35;p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5"/>
          <p:cNvSpPr txBox="1">
            <a:spLocks noGrp="1"/>
          </p:cNvSpPr>
          <p:nvPr>
            <p:ph type="sldNum" idx="12"/>
          </p:nvPr>
        </p:nvSpPr>
        <p:spPr>
          <a:xfrm>
            <a:off x="402648" y="6344993"/>
            <a:ext cx="582988"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sv-SE"/>
              <a:t>‹#›</a:t>
            </a:fld>
            <a:endParaRPr/>
          </a:p>
        </p:txBody>
      </p:sp>
    </p:spTree>
  </p:cSld>
  <p:clrMapOvr>
    <a:masterClrMapping/>
  </p:clrMapOvr>
  <mc:AlternateContent xmlns:mc="http://schemas.openxmlformats.org/markup-compatibility/2006" xmlns:p14="http://schemas.microsoft.com/office/powerpoint/2010/main">
    <mc:Choice Requires="p14">
      <p:transition spd="med" p14:dur="55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vå innehållsdelar" type="twoObj">
  <p:cSld name="TWO_OBJECTS">
    <p:spTree>
      <p:nvGrpSpPr>
        <p:cNvPr id="1" name="Shape 38"/>
        <p:cNvGrpSpPr/>
        <p:nvPr/>
      </p:nvGrpSpPr>
      <p:grpSpPr>
        <a:xfrm>
          <a:off x="0" y="0"/>
          <a:ext cx="0" cy="0"/>
          <a:chOff x="0" y="0"/>
          <a:chExt cx="0" cy="0"/>
        </a:xfrm>
      </p:grpSpPr>
      <p:sp>
        <p:nvSpPr>
          <p:cNvPr id="39" name="Google Shape;39;p6"/>
          <p:cNvSpPr txBox="1">
            <a:spLocks noGrp="1"/>
          </p:cNvSpPr>
          <p:nvPr>
            <p:ph type="body" idx="1"/>
          </p:nvPr>
        </p:nvSpPr>
        <p:spPr>
          <a:xfrm>
            <a:off x="4648200" y="0"/>
            <a:ext cx="4495800" cy="6858000"/>
          </a:xfrm>
          <a:prstGeom prst="rect">
            <a:avLst/>
          </a:prstGeom>
          <a:noFill/>
          <a:ln>
            <a:noFill/>
          </a:ln>
        </p:spPr>
        <p:txBody>
          <a:bodyPr spcFirstLastPara="1" wrap="square" lIns="91425" tIns="45700" rIns="91425" bIns="45700" anchor="t" anchorCtr="0">
            <a:normAutofit/>
          </a:bodyPr>
          <a:lstStyle>
            <a:lvl1pPr marL="457200" lvl="0" indent="-228600" algn="l">
              <a:spcBef>
                <a:spcPts val="560"/>
              </a:spcBef>
              <a:spcAft>
                <a:spcPts val="0"/>
              </a:spcAft>
              <a:buClr>
                <a:srgbClr val="595959"/>
              </a:buClr>
              <a:buSzPts val="2800"/>
              <a:buNone/>
              <a:defRPr sz="2800"/>
            </a:lvl1pPr>
            <a:lvl2pPr marL="914400" lvl="1" indent="-228600" algn="l">
              <a:spcBef>
                <a:spcPts val="480"/>
              </a:spcBef>
              <a:spcAft>
                <a:spcPts val="0"/>
              </a:spcAft>
              <a:buClr>
                <a:srgbClr val="595959"/>
              </a:buClr>
              <a:buSzPts val="2400"/>
              <a:buNone/>
              <a:defRPr sz="2400"/>
            </a:lvl2pPr>
            <a:lvl3pPr marL="1371600" lvl="2" indent="-228600" algn="l">
              <a:spcBef>
                <a:spcPts val="400"/>
              </a:spcBef>
              <a:spcAft>
                <a:spcPts val="0"/>
              </a:spcAft>
              <a:buClr>
                <a:srgbClr val="595959"/>
              </a:buClr>
              <a:buSzPts val="2000"/>
              <a:buNone/>
              <a:defRPr sz="2000"/>
            </a:lvl3pPr>
            <a:lvl4pPr marL="1828800" lvl="3" indent="-228600" algn="l">
              <a:spcBef>
                <a:spcPts val="360"/>
              </a:spcBef>
              <a:spcAft>
                <a:spcPts val="0"/>
              </a:spcAft>
              <a:buClr>
                <a:srgbClr val="595959"/>
              </a:buClr>
              <a:buSzPts val="1800"/>
              <a:buNone/>
              <a:defRPr sz="1800"/>
            </a:lvl4pPr>
            <a:lvl5pPr marL="2286000" lvl="4" indent="-228600" algn="l">
              <a:spcBef>
                <a:spcPts val="360"/>
              </a:spcBef>
              <a:spcAft>
                <a:spcPts val="0"/>
              </a:spcAft>
              <a:buClr>
                <a:srgbClr val="595959"/>
              </a:buClr>
              <a:buSzPts val="1800"/>
              <a:buNone/>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0" name="Google Shape;40;p6"/>
          <p:cNvSpPr txBox="1">
            <a:spLocks noGrp="1"/>
          </p:cNvSpPr>
          <p:nvPr>
            <p:ph type="title"/>
          </p:nvPr>
        </p:nvSpPr>
        <p:spPr>
          <a:xfrm>
            <a:off x="457200" y="274638"/>
            <a:ext cx="4038600" cy="709612"/>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595959"/>
              </a:buClr>
              <a:buSzPts val="3600"/>
              <a:buFont typeface="Asap"/>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1" name="Google Shape;41;p6"/>
          <p:cNvSpPr txBox="1">
            <a:spLocks noGrp="1"/>
          </p:cNvSpPr>
          <p:nvPr>
            <p:ph type="body" idx="2"/>
          </p:nvPr>
        </p:nvSpPr>
        <p:spPr>
          <a:xfrm>
            <a:off x="457200" y="1082462"/>
            <a:ext cx="4038600" cy="4525963"/>
          </a:xfrm>
          <a:prstGeom prst="rect">
            <a:avLst/>
          </a:prstGeom>
          <a:noFill/>
          <a:ln>
            <a:noFill/>
          </a:ln>
        </p:spPr>
        <p:txBody>
          <a:bodyPr spcFirstLastPara="1" wrap="square" lIns="91425" tIns="45700" rIns="91425" bIns="45700" anchor="t" anchorCtr="0">
            <a:normAutofit/>
          </a:bodyPr>
          <a:lstStyle>
            <a:lvl1pPr marL="457200" lvl="0" indent="-228600" algn="l">
              <a:spcBef>
                <a:spcPts val="560"/>
              </a:spcBef>
              <a:spcAft>
                <a:spcPts val="0"/>
              </a:spcAft>
              <a:buClr>
                <a:srgbClr val="595959"/>
              </a:buClr>
              <a:buSzPts val="2800"/>
              <a:buNone/>
              <a:defRPr sz="2800"/>
            </a:lvl1pPr>
            <a:lvl2pPr marL="914400" lvl="1" indent="-228600" algn="l">
              <a:spcBef>
                <a:spcPts val="480"/>
              </a:spcBef>
              <a:spcAft>
                <a:spcPts val="0"/>
              </a:spcAft>
              <a:buClr>
                <a:srgbClr val="595959"/>
              </a:buClr>
              <a:buSzPts val="2400"/>
              <a:buNone/>
              <a:defRPr sz="2400"/>
            </a:lvl2pPr>
            <a:lvl3pPr marL="1371600" lvl="2" indent="-228600" algn="l">
              <a:spcBef>
                <a:spcPts val="400"/>
              </a:spcBef>
              <a:spcAft>
                <a:spcPts val="0"/>
              </a:spcAft>
              <a:buClr>
                <a:srgbClr val="595959"/>
              </a:buClr>
              <a:buSzPts val="2000"/>
              <a:buNone/>
              <a:defRPr sz="2000"/>
            </a:lvl3pPr>
            <a:lvl4pPr marL="1828800" lvl="3" indent="-228600" algn="l">
              <a:spcBef>
                <a:spcPts val="360"/>
              </a:spcBef>
              <a:spcAft>
                <a:spcPts val="0"/>
              </a:spcAft>
              <a:buClr>
                <a:srgbClr val="595959"/>
              </a:buClr>
              <a:buSzPts val="1800"/>
              <a:buNone/>
              <a:defRPr sz="1800"/>
            </a:lvl4pPr>
            <a:lvl5pPr marL="2286000" lvl="4" indent="-228600" algn="l">
              <a:spcBef>
                <a:spcPts val="360"/>
              </a:spcBef>
              <a:spcAft>
                <a:spcPts val="0"/>
              </a:spcAft>
              <a:buClr>
                <a:srgbClr val="595959"/>
              </a:buClr>
              <a:buSzPts val="1800"/>
              <a:buNone/>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2" name="Google Shape;42;p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6"/>
          <p:cNvSpPr txBox="1">
            <a:spLocks noGrp="1"/>
          </p:cNvSpPr>
          <p:nvPr>
            <p:ph type="sldNum" idx="12"/>
          </p:nvPr>
        </p:nvSpPr>
        <p:spPr>
          <a:xfrm>
            <a:off x="402648" y="6344993"/>
            <a:ext cx="582988"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sv-SE"/>
              <a:t>‹#›</a:t>
            </a:fld>
            <a:endParaRPr/>
          </a:p>
        </p:txBody>
      </p:sp>
    </p:spTree>
  </p:cSld>
  <p:clrMapOvr>
    <a:masterClrMapping/>
  </p:clrMapOvr>
  <mc:AlternateContent xmlns:mc="http://schemas.openxmlformats.org/markup-compatibility/2006" xmlns:p14="http://schemas.microsoft.com/office/powerpoint/2010/main">
    <mc:Choice Requires="p14">
      <p:transition spd="med" p14:dur="55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Jämförelse" type="twoTxTwoObj">
  <p:cSld name="TWO_OBJECTS_WITH_TEXT">
    <p:spTree>
      <p:nvGrpSpPr>
        <p:cNvPr id="1" name="Shape 45"/>
        <p:cNvGrpSpPr/>
        <p:nvPr/>
      </p:nvGrpSpPr>
      <p:grpSpPr>
        <a:xfrm>
          <a:off x="0" y="0"/>
          <a:ext cx="0" cy="0"/>
          <a:chOff x="0" y="0"/>
          <a:chExt cx="0" cy="0"/>
        </a:xfrm>
      </p:grpSpPr>
      <p:sp>
        <p:nvSpPr>
          <p:cNvPr id="46" name="Google Shape;46;p7"/>
          <p:cNvSpPr txBox="1">
            <a:spLocks noGrp="1"/>
          </p:cNvSpPr>
          <p:nvPr>
            <p:ph type="title"/>
          </p:nvPr>
        </p:nvSpPr>
        <p:spPr>
          <a:xfrm>
            <a:off x="457200" y="274638"/>
            <a:ext cx="8229600" cy="752747"/>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rgbClr val="595959"/>
              </a:buClr>
              <a:buSzPts val="3600"/>
              <a:buFont typeface="Asap"/>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7"/>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rgbClr val="595959"/>
              </a:buClr>
              <a:buSzPts val="2400"/>
              <a:buNone/>
              <a:defRPr sz="2400" b="1"/>
            </a:lvl1pPr>
            <a:lvl2pPr marL="914400" lvl="1" indent="-228600" algn="l">
              <a:spcBef>
                <a:spcPts val="400"/>
              </a:spcBef>
              <a:spcAft>
                <a:spcPts val="0"/>
              </a:spcAft>
              <a:buClr>
                <a:srgbClr val="595959"/>
              </a:buClr>
              <a:buSzPts val="2000"/>
              <a:buNone/>
              <a:defRPr sz="2000" b="1"/>
            </a:lvl2pPr>
            <a:lvl3pPr marL="1371600" lvl="2" indent="-228600" algn="l">
              <a:spcBef>
                <a:spcPts val="360"/>
              </a:spcBef>
              <a:spcAft>
                <a:spcPts val="0"/>
              </a:spcAft>
              <a:buClr>
                <a:srgbClr val="595959"/>
              </a:buClr>
              <a:buSzPts val="1800"/>
              <a:buNone/>
              <a:defRPr sz="1800" b="1"/>
            </a:lvl3pPr>
            <a:lvl4pPr marL="1828800" lvl="3" indent="-228600" algn="l">
              <a:spcBef>
                <a:spcPts val="320"/>
              </a:spcBef>
              <a:spcAft>
                <a:spcPts val="0"/>
              </a:spcAft>
              <a:buClr>
                <a:srgbClr val="595959"/>
              </a:buClr>
              <a:buSzPts val="1600"/>
              <a:buNone/>
              <a:defRPr sz="1600" b="1"/>
            </a:lvl4pPr>
            <a:lvl5pPr marL="2286000" lvl="4" indent="-228600" algn="l">
              <a:spcBef>
                <a:spcPts val="320"/>
              </a:spcBef>
              <a:spcAft>
                <a:spcPts val="0"/>
              </a:spcAft>
              <a:buClr>
                <a:srgbClr val="595959"/>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8" name="Google Shape;48;p7"/>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228600" algn="l">
              <a:spcBef>
                <a:spcPts val="480"/>
              </a:spcBef>
              <a:spcAft>
                <a:spcPts val="0"/>
              </a:spcAft>
              <a:buClr>
                <a:srgbClr val="595959"/>
              </a:buClr>
              <a:buSzPts val="2400"/>
              <a:buNone/>
              <a:defRPr sz="2400"/>
            </a:lvl1pPr>
            <a:lvl2pPr marL="914400" lvl="1" indent="-228600" algn="l">
              <a:spcBef>
                <a:spcPts val="400"/>
              </a:spcBef>
              <a:spcAft>
                <a:spcPts val="0"/>
              </a:spcAft>
              <a:buClr>
                <a:srgbClr val="595959"/>
              </a:buClr>
              <a:buSzPts val="2000"/>
              <a:buNone/>
              <a:defRPr sz="2000"/>
            </a:lvl2pPr>
            <a:lvl3pPr marL="1371600" lvl="2" indent="-228600" algn="l">
              <a:spcBef>
                <a:spcPts val="360"/>
              </a:spcBef>
              <a:spcAft>
                <a:spcPts val="0"/>
              </a:spcAft>
              <a:buClr>
                <a:srgbClr val="595959"/>
              </a:buClr>
              <a:buSzPts val="1800"/>
              <a:buNone/>
              <a:defRPr sz="1800"/>
            </a:lvl3pPr>
            <a:lvl4pPr marL="1828800" lvl="3" indent="-228600" algn="l">
              <a:spcBef>
                <a:spcPts val="320"/>
              </a:spcBef>
              <a:spcAft>
                <a:spcPts val="0"/>
              </a:spcAft>
              <a:buClr>
                <a:srgbClr val="595959"/>
              </a:buClr>
              <a:buSzPts val="1600"/>
              <a:buNone/>
              <a:defRPr sz="1600"/>
            </a:lvl4pPr>
            <a:lvl5pPr marL="2286000" lvl="4" indent="-228600" algn="l">
              <a:spcBef>
                <a:spcPts val="320"/>
              </a:spcBef>
              <a:spcAft>
                <a:spcPts val="0"/>
              </a:spcAft>
              <a:buClr>
                <a:srgbClr val="595959"/>
              </a:buClr>
              <a:buSzPts val="1600"/>
              <a:buNone/>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9" name="Google Shape;49;p7"/>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rgbClr val="595959"/>
              </a:buClr>
              <a:buSzPts val="2400"/>
              <a:buNone/>
              <a:defRPr sz="2400" b="1"/>
            </a:lvl1pPr>
            <a:lvl2pPr marL="914400" lvl="1" indent="-228600" algn="l">
              <a:spcBef>
                <a:spcPts val="400"/>
              </a:spcBef>
              <a:spcAft>
                <a:spcPts val="0"/>
              </a:spcAft>
              <a:buClr>
                <a:srgbClr val="595959"/>
              </a:buClr>
              <a:buSzPts val="2000"/>
              <a:buNone/>
              <a:defRPr sz="2000" b="1"/>
            </a:lvl2pPr>
            <a:lvl3pPr marL="1371600" lvl="2" indent="-228600" algn="l">
              <a:spcBef>
                <a:spcPts val="360"/>
              </a:spcBef>
              <a:spcAft>
                <a:spcPts val="0"/>
              </a:spcAft>
              <a:buClr>
                <a:srgbClr val="595959"/>
              </a:buClr>
              <a:buSzPts val="1800"/>
              <a:buNone/>
              <a:defRPr sz="1800" b="1"/>
            </a:lvl3pPr>
            <a:lvl4pPr marL="1828800" lvl="3" indent="-228600" algn="l">
              <a:spcBef>
                <a:spcPts val="320"/>
              </a:spcBef>
              <a:spcAft>
                <a:spcPts val="0"/>
              </a:spcAft>
              <a:buClr>
                <a:srgbClr val="595959"/>
              </a:buClr>
              <a:buSzPts val="1600"/>
              <a:buNone/>
              <a:defRPr sz="1600" b="1"/>
            </a:lvl4pPr>
            <a:lvl5pPr marL="2286000" lvl="4" indent="-228600" algn="l">
              <a:spcBef>
                <a:spcPts val="320"/>
              </a:spcBef>
              <a:spcAft>
                <a:spcPts val="0"/>
              </a:spcAft>
              <a:buClr>
                <a:srgbClr val="595959"/>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50" name="Google Shape;50;p7"/>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228600" algn="l">
              <a:spcBef>
                <a:spcPts val="480"/>
              </a:spcBef>
              <a:spcAft>
                <a:spcPts val="0"/>
              </a:spcAft>
              <a:buClr>
                <a:srgbClr val="595959"/>
              </a:buClr>
              <a:buSzPts val="2400"/>
              <a:buNone/>
              <a:defRPr sz="2400"/>
            </a:lvl1pPr>
            <a:lvl2pPr marL="914400" lvl="1" indent="-228600" algn="l">
              <a:spcBef>
                <a:spcPts val="400"/>
              </a:spcBef>
              <a:spcAft>
                <a:spcPts val="0"/>
              </a:spcAft>
              <a:buClr>
                <a:srgbClr val="595959"/>
              </a:buClr>
              <a:buSzPts val="2000"/>
              <a:buNone/>
              <a:defRPr sz="2000"/>
            </a:lvl2pPr>
            <a:lvl3pPr marL="1371600" lvl="2" indent="-228600" algn="l">
              <a:spcBef>
                <a:spcPts val="360"/>
              </a:spcBef>
              <a:spcAft>
                <a:spcPts val="0"/>
              </a:spcAft>
              <a:buClr>
                <a:srgbClr val="595959"/>
              </a:buClr>
              <a:buSzPts val="1800"/>
              <a:buNone/>
              <a:defRPr sz="1800"/>
            </a:lvl3pPr>
            <a:lvl4pPr marL="1828800" lvl="3" indent="-228600" algn="l">
              <a:spcBef>
                <a:spcPts val="320"/>
              </a:spcBef>
              <a:spcAft>
                <a:spcPts val="0"/>
              </a:spcAft>
              <a:buClr>
                <a:srgbClr val="595959"/>
              </a:buClr>
              <a:buSzPts val="1600"/>
              <a:buNone/>
              <a:defRPr sz="1600"/>
            </a:lvl4pPr>
            <a:lvl5pPr marL="2286000" lvl="4" indent="-228600" algn="l">
              <a:spcBef>
                <a:spcPts val="320"/>
              </a:spcBef>
              <a:spcAft>
                <a:spcPts val="0"/>
              </a:spcAft>
              <a:buClr>
                <a:srgbClr val="595959"/>
              </a:buClr>
              <a:buSzPts val="1600"/>
              <a:buNone/>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51" name="Google Shape;51;p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7"/>
          <p:cNvSpPr txBox="1">
            <a:spLocks noGrp="1"/>
          </p:cNvSpPr>
          <p:nvPr>
            <p:ph type="sldNum" idx="12"/>
          </p:nvPr>
        </p:nvSpPr>
        <p:spPr>
          <a:xfrm>
            <a:off x="402648" y="6344993"/>
            <a:ext cx="582988"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sv-SE"/>
              <a:t>‹#›</a:t>
            </a:fld>
            <a:endParaRPr/>
          </a:p>
        </p:txBody>
      </p:sp>
    </p:spTree>
  </p:cSld>
  <p:clrMapOvr>
    <a:masterClrMapping/>
  </p:clrMapOvr>
  <mc:AlternateContent xmlns:mc="http://schemas.openxmlformats.org/markup-compatibility/2006" xmlns:p14="http://schemas.microsoft.com/office/powerpoint/2010/main">
    <mc:Choice Requires="p14">
      <p:transition spd="med" p14:dur="55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1_Rubrik och innehåll">
  <p:cSld name="1_Rubrik och innehåll">
    <p:spTree>
      <p:nvGrpSpPr>
        <p:cNvPr id="1" name="Shape 54"/>
        <p:cNvGrpSpPr/>
        <p:nvPr/>
      </p:nvGrpSpPr>
      <p:grpSpPr>
        <a:xfrm>
          <a:off x="0" y="0"/>
          <a:ext cx="0" cy="0"/>
          <a:chOff x="0" y="0"/>
          <a:chExt cx="0" cy="0"/>
        </a:xfrm>
      </p:grpSpPr>
      <p:sp>
        <p:nvSpPr>
          <p:cNvPr id="55" name="Google Shape;55;p8"/>
          <p:cNvSpPr txBox="1">
            <a:spLocks noGrp="1"/>
          </p:cNvSpPr>
          <p:nvPr>
            <p:ph type="title"/>
          </p:nvPr>
        </p:nvSpPr>
        <p:spPr>
          <a:xfrm>
            <a:off x="457200" y="3082154"/>
            <a:ext cx="8229600" cy="663352"/>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rgbClr val="595959"/>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8"/>
          <p:cNvSpPr txBox="1">
            <a:spLocks noGrp="1"/>
          </p:cNvSpPr>
          <p:nvPr>
            <p:ph type="body" idx="1"/>
          </p:nvPr>
        </p:nvSpPr>
        <p:spPr>
          <a:xfrm>
            <a:off x="457200" y="3818316"/>
            <a:ext cx="8229600" cy="1771635"/>
          </a:xfrm>
          <a:prstGeom prst="rect">
            <a:avLst/>
          </a:prstGeom>
          <a:noFill/>
          <a:ln>
            <a:noFill/>
          </a:ln>
        </p:spPr>
        <p:txBody>
          <a:bodyPr spcFirstLastPara="1" wrap="square" lIns="91425" tIns="45700" rIns="91425" bIns="45700" anchor="t" anchorCtr="0">
            <a:normAutofit/>
          </a:bodyPr>
          <a:lstStyle>
            <a:lvl1pPr marL="457200" lvl="0" indent="-228600" algn="l">
              <a:spcBef>
                <a:spcPts val="480"/>
              </a:spcBef>
              <a:spcAft>
                <a:spcPts val="0"/>
              </a:spcAft>
              <a:buClr>
                <a:srgbClr val="595959"/>
              </a:buClr>
              <a:buSzPts val="2400"/>
              <a:buNone/>
              <a:defRPr/>
            </a:lvl1pPr>
            <a:lvl2pPr marL="914400" lvl="1" indent="-228600" algn="l">
              <a:spcBef>
                <a:spcPts val="400"/>
              </a:spcBef>
              <a:spcAft>
                <a:spcPts val="0"/>
              </a:spcAft>
              <a:buClr>
                <a:srgbClr val="595959"/>
              </a:buClr>
              <a:buSzPts val="2000"/>
              <a:buNone/>
              <a:defRPr/>
            </a:lvl2pPr>
            <a:lvl3pPr marL="1371600" lvl="2" indent="-228600" algn="l">
              <a:spcBef>
                <a:spcPts val="360"/>
              </a:spcBef>
              <a:spcAft>
                <a:spcPts val="0"/>
              </a:spcAft>
              <a:buClr>
                <a:srgbClr val="595959"/>
              </a:buClr>
              <a:buSzPts val="1800"/>
              <a:buNone/>
              <a:defRPr/>
            </a:lvl3pPr>
            <a:lvl4pPr marL="1828800" lvl="3" indent="-228600" algn="l">
              <a:spcBef>
                <a:spcPts val="320"/>
              </a:spcBef>
              <a:spcAft>
                <a:spcPts val="0"/>
              </a:spcAft>
              <a:buClr>
                <a:srgbClr val="595959"/>
              </a:buClr>
              <a:buSzPts val="1600"/>
              <a:buNone/>
              <a:defRPr/>
            </a:lvl4pPr>
            <a:lvl5pPr marL="2286000" lvl="4" indent="-228600" algn="l">
              <a:spcBef>
                <a:spcPts val="280"/>
              </a:spcBef>
              <a:spcAft>
                <a:spcPts val="0"/>
              </a:spcAft>
              <a:buClr>
                <a:srgbClr val="595959"/>
              </a:buClr>
              <a:buSzPts val="1400"/>
              <a:buNone/>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57" name="Google Shape;57;p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8"/>
          <p:cNvSpPr txBox="1">
            <a:spLocks noGrp="1"/>
          </p:cNvSpPr>
          <p:nvPr>
            <p:ph type="sldNum" idx="12"/>
          </p:nvPr>
        </p:nvSpPr>
        <p:spPr>
          <a:xfrm>
            <a:off x="402648" y="6344993"/>
            <a:ext cx="582988"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sv-SE"/>
              <a:t>‹#›</a:t>
            </a:fld>
            <a:endParaRPr/>
          </a:p>
        </p:txBody>
      </p:sp>
      <p:sp>
        <p:nvSpPr>
          <p:cNvPr id="60" name="Google Shape;60;p8"/>
          <p:cNvSpPr txBox="1">
            <a:spLocks noGrp="1"/>
          </p:cNvSpPr>
          <p:nvPr>
            <p:ph type="body" idx="2"/>
          </p:nvPr>
        </p:nvSpPr>
        <p:spPr>
          <a:xfrm>
            <a:off x="0" y="0"/>
            <a:ext cx="9144000" cy="2960812"/>
          </a:xfrm>
          <a:prstGeom prst="rect">
            <a:avLst/>
          </a:prstGeom>
          <a:noFill/>
          <a:ln>
            <a:noFill/>
          </a:ln>
        </p:spPr>
        <p:txBody>
          <a:bodyPr spcFirstLastPara="1" wrap="square" lIns="91425" tIns="45700" rIns="91425" bIns="45700" anchor="t" anchorCtr="0">
            <a:normAutofit/>
          </a:bodyPr>
          <a:lstStyle>
            <a:lvl1pPr marL="457200" lvl="0" indent="-228600" algn="l">
              <a:spcBef>
                <a:spcPts val="480"/>
              </a:spcBef>
              <a:spcAft>
                <a:spcPts val="0"/>
              </a:spcAft>
              <a:buClr>
                <a:srgbClr val="595959"/>
              </a:buClr>
              <a:buSzPts val="2400"/>
              <a:buNone/>
              <a:defRPr/>
            </a:lvl1pPr>
            <a:lvl2pPr marL="914400" lvl="1" indent="-228600" algn="l">
              <a:spcBef>
                <a:spcPts val="400"/>
              </a:spcBef>
              <a:spcAft>
                <a:spcPts val="0"/>
              </a:spcAft>
              <a:buClr>
                <a:srgbClr val="595959"/>
              </a:buClr>
              <a:buSzPts val="2000"/>
              <a:buNone/>
              <a:defRPr/>
            </a:lvl2pPr>
            <a:lvl3pPr marL="1371600" lvl="2" indent="-228600" algn="l">
              <a:spcBef>
                <a:spcPts val="360"/>
              </a:spcBef>
              <a:spcAft>
                <a:spcPts val="0"/>
              </a:spcAft>
              <a:buClr>
                <a:srgbClr val="595959"/>
              </a:buClr>
              <a:buSzPts val="1800"/>
              <a:buNone/>
              <a:defRPr/>
            </a:lvl3pPr>
            <a:lvl4pPr marL="1828800" lvl="3" indent="-228600" algn="l">
              <a:spcBef>
                <a:spcPts val="320"/>
              </a:spcBef>
              <a:spcAft>
                <a:spcPts val="0"/>
              </a:spcAft>
              <a:buClr>
                <a:srgbClr val="595959"/>
              </a:buClr>
              <a:buSzPts val="1600"/>
              <a:buNone/>
              <a:defRPr/>
            </a:lvl4pPr>
            <a:lvl5pPr marL="2286000" lvl="4" indent="-228600" algn="l">
              <a:spcBef>
                <a:spcPts val="280"/>
              </a:spcBef>
              <a:spcAft>
                <a:spcPts val="0"/>
              </a:spcAft>
              <a:buClr>
                <a:srgbClr val="595959"/>
              </a:buClr>
              <a:buSzPts val="1400"/>
              <a:buNone/>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55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Avsnittsrubrik" type="secHead">
  <p:cSld name="SECTION_HEADER">
    <p:spTree>
      <p:nvGrpSpPr>
        <p:cNvPr id="1" name="Shape 61"/>
        <p:cNvGrpSpPr/>
        <p:nvPr/>
      </p:nvGrpSpPr>
      <p:grpSpPr>
        <a:xfrm>
          <a:off x="0" y="0"/>
          <a:ext cx="0" cy="0"/>
          <a:chOff x="0" y="0"/>
          <a:chExt cx="0" cy="0"/>
        </a:xfrm>
      </p:grpSpPr>
      <p:sp>
        <p:nvSpPr>
          <p:cNvPr id="62" name="Google Shape;62;p9"/>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rgbClr val="595959"/>
              </a:buClr>
              <a:buSzPts val="4000"/>
              <a:buFont typeface="Asap"/>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9"/>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64" name="Google Shape;64;p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9"/>
          <p:cNvSpPr txBox="1">
            <a:spLocks noGrp="1"/>
          </p:cNvSpPr>
          <p:nvPr>
            <p:ph type="sldNum" idx="12"/>
          </p:nvPr>
        </p:nvSpPr>
        <p:spPr>
          <a:xfrm>
            <a:off x="402648" y="6344993"/>
            <a:ext cx="582988"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sv-SE"/>
              <a:t>‹#›</a:t>
            </a:fld>
            <a:endParaRPr/>
          </a:p>
        </p:txBody>
      </p:sp>
    </p:spTree>
  </p:cSld>
  <p:clrMapOvr>
    <a:masterClrMapping/>
  </p:clrMapOvr>
  <mc:AlternateContent xmlns:mc="http://schemas.openxmlformats.org/markup-compatibility/2006" xmlns:p14="http://schemas.microsoft.com/office/powerpoint/2010/main">
    <mc:Choice Requires="p14">
      <p:transition spd="med" p14:dur="55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Endast rubrik" type="titleOnly">
  <p:cSld name="TITLE_ONLY">
    <p:spTree>
      <p:nvGrpSpPr>
        <p:cNvPr id="1" name="Shape 67"/>
        <p:cNvGrpSpPr/>
        <p:nvPr/>
      </p:nvGrpSpPr>
      <p:grpSpPr>
        <a:xfrm>
          <a:off x="0" y="0"/>
          <a:ext cx="0" cy="0"/>
          <a:chOff x="0" y="0"/>
          <a:chExt cx="0" cy="0"/>
        </a:xfrm>
      </p:grpSpPr>
      <p:sp>
        <p:nvSpPr>
          <p:cNvPr id="68" name="Google Shape;68;p10"/>
          <p:cNvSpPr txBox="1">
            <a:spLocks noGrp="1"/>
          </p:cNvSpPr>
          <p:nvPr>
            <p:ph type="title"/>
          </p:nvPr>
        </p:nvSpPr>
        <p:spPr>
          <a:xfrm>
            <a:off x="457200" y="274638"/>
            <a:ext cx="8229600" cy="752747"/>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rgbClr val="595959"/>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9" name="Google Shape;69;p1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402648" y="6344993"/>
            <a:ext cx="582988"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sv-SE"/>
              <a:t>‹#›</a:t>
            </a:fld>
            <a:endParaRPr/>
          </a:p>
        </p:txBody>
      </p:sp>
    </p:spTree>
  </p:cSld>
  <p:clrMapOvr>
    <a:masterClrMapping/>
  </p:clrMapOvr>
  <mc:AlternateContent xmlns:mc="http://schemas.openxmlformats.org/markup-compatibility/2006" xmlns:p14="http://schemas.microsoft.com/office/powerpoint/2010/main">
    <mc:Choice Requires="p14">
      <p:transition spd="med" p14:dur="55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457200" y="274638"/>
            <a:ext cx="8229600" cy="752747"/>
          </a:xfrm>
          <a:prstGeom prst="rect">
            <a:avLst/>
          </a:prstGeom>
          <a:noFill/>
          <a:ln>
            <a:noFill/>
          </a:ln>
        </p:spPr>
        <p:txBody>
          <a:bodyPr spcFirstLastPara="1" wrap="square" lIns="91425" tIns="45700" rIns="91425" bIns="45700" anchor="ctr" anchorCtr="0">
            <a:normAutofit/>
          </a:bodyPr>
          <a:lstStyle>
            <a:lvl1pPr marR="0" lvl="0" algn="l" rtl="0">
              <a:spcBef>
                <a:spcPts val="0"/>
              </a:spcBef>
              <a:spcAft>
                <a:spcPts val="0"/>
              </a:spcAft>
              <a:buClr>
                <a:srgbClr val="595959"/>
              </a:buClr>
              <a:buSzPts val="3600"/>
              <a:buFont typeface="Asap"/>
              <a:buNone/>
              <a:defRPr sz="3600" b="1" i="0" u="none" strike="noStrike" cap="none">
                <a:solidFill>
                  <a:srgbClr val="595959"/>
                </a:solidFill>
                <a:latin typeface="Asap"/>
                <a:ea typeface="Asap"/>
                <a:cs typeface="Asap"/>
                <a:sym typeface="Asap"/>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457200" y="1211897"/>
            <a:ext cx="8229600" cy="4525963"/>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480"/>
              </a:spcBef>
              <a:spcAft>
                <a:spcPts val="0"/>
              </a:spcAft>
              <a:buClr>
                <a:srgbClr val="595959"/>
              </a:buClr>
              <a:buSzPts val="2400"/>
              <a:buFont typeface="Arial"/>
              <a:buNone/>
              <a:defRPr sz="2400" b="0" i="0" u="none" strike="noStrike" cap="none">
                <a:solidFill>
                  <a:srgbClr val="595959"/>
                </a:solidFill>
                <a:latin typeface="Asap"/>
                <a:ea typeface="Asap"/>
                <a:cs typeface="Asap"/>
                <a:sym typeface="Asap"/>
              </a:defRPr>
            </a:lvl1pPr>
            <a:lvl2pPr marL="914400" marR="0" lvl="1" indent="-228600" algn="l" rtl="0">
              <a:spcBef>
                <a:spcPts val="400"/>
              </a:spcBef>
              <a:spcAft>
                <a:spcPts val="0"/>
              </a:spcAft>
              <a:buClr>
                <a:srgbClr val="595959"/>
              </a:buClr>
              <a:buSzPts val="2000"/>
              <a:buFont typeface="Arial"/>
              <a:buNone/>
              <a:defRPr sz="2000" b="0" i="0" u="none" strike="noStrike" cap="none">
                <a:solidFill>
                  <a:srgbClr val="595959"/>
                </a:solidFill>
                <a:latin typeface="Asap"/>
                <a:ea typeface="Asap"/>
                <a:cs typeface="Asap"/>
                <a:sym typeface="Asap"/>
              </a:defRPr>
            </a:lvl2pPr>
            <a:lvl3pPr marL="1371600" marR="0" lvl="2" indent="-228600" algn="l" rtl="0">
              <a:spcBef>
                <a:spcPts val="360"/>
              </a:spcBef>
              <a:spcAft>
                <a:spcPts val="0"/>
              </a:spcAft>
              <a:buClr>
                <a:srgbClr val="595959"/>
              </a:buClr>
              <a:buSzPts val="1800"/>
              <a:buFont typeface="Arial"/>
              <a:buNone/>
              <a:defRPr sz="1800" b="0" i="0" u="none" strike="noStrike" cap="none">
                <a:solidFill>
                  <a:srgbClr val="595959"/>
                </a:solidFill>
                <a:latin typeface="Asap"/>
                <a:ea typeface="Asap"/>
                <a:cs typeface="Asap"/>
                <a:sym typeface="Asap"/>
              </a:defRPr>
            </a:lvl3pPr>
            <a:lvl4pPr marL="1828800" marR="0" lvl="3" indent="-228600" algn="l" rtl="0">
              <a:spcBef>
                <a:spcPts val="320"/>
              </a:spcBef>
              <a:spcAft>
                <a:spcPts val="0"/>
              </a:spcAft>
              <a:buClr>
                <a:srgbClr val="595959"/>
              </a:buClr>
              <a:buSzPts val="1600"/>
              <a:buFont typeface="Arial"/>
              <a:buNone/>
              <a:defRPr sz="1600" b="0" i="0" u="none" strike="noStrike" cap="none">
                <a:solidFill>
                  <a:srgbClr val="595959"/>
                </a:solidFill>
                <a:latin typeface="Asap"/>
                <a:ea typeface="Asap"/>
                <a:cs typeface="Asap"/>
                <a:sym typeface="Asap"/>
              </a:defRPr>
            </a:lvl4pPr>
            <a:lvl5pPr marL="2286000" marR="0" lvl="4" indent="-228600" algn="l" rtl="0">
              <a:spcBef>
                <a:spcPts val="280"/>
              </a:spcBef>
              <a:spcAft>
                <a:spcPts val="0"/>
              </a:spcAft>
              <a:buClr>
                <a:srgbClr val="595959"/>
              </a:buClr>
              <a:buSzPts val="1400"/>
              <a:buFont typeface="Arial"/>
              <a:buNone/>
              <a:defRPr sz="1400" b="0" i="0" u="none" strike="noStrike" cap="none">
                <a:solidFill>
                  <a:srgbClr val="595959"/>
                </a:solidFill>
                <a:latin typeface="Asap"/>
                <a:ea typeface="Asap"/>
                <a:cs typeface="Asap"/>
                <a:sym typeface="Asap"/>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pic>
        <p:nvPicPr>
          <p:cNvPr id="14" name="Google Shape;14;p1"/>
          <p:cNvPicPr preferRelativeResize="0"/>
          <p:nvPr/>
        </p:nvPicPr>
        <p:blipFill rotWithShape="1">
          <a:blip r:embed="rId15">
            <a:alphaModFix/>
          </a:blip>
          <a:srcRect/>
          <a:stretch/>
        </p:blipFill>
        <p:spPr>
          <a:xfrm>
            <a:off x="3" y="5814024"/>
            <a:ext cx="2920996" cy="1043976"/>
          </a:xfrm>
          <a:prstGeom prst="rect">
            <a:avLst/>
          </a:prstGeom>
          <a:noFill/>
          <a:ln>
            <a:noFill/>
          </a:ln>
        </p:spPr>
      </p:pic>
      <p:sp>
        <p:nvSpPr>
          <p:cNvPr id="15" name="Google Shape;15;p1"/>
          <p:cNvSpPr txBox="1">
            <a:spLocks noGrp="1"/>
          </p:cNvSpPr>
          <p:nvPr>
            <p:ph type="sldNum" idx="12"/>
          </p:nvPr>
        </p:nvSpPr>
        <p:spPr>
          <a:xfrm>
            <a:off x="402648" y="6344993"/>
            <a:ext cx="582988" cy="365125"/>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buNone/>
              <a:defRPr sz="1000" b="1" i="0" u="none" strike="noStrike" cap="none">
                <a:solidFill>
                  <a:srgbClr val="595959"/>
                </a:solidFill>
                <a:latin typeface="Calibri"/>
                <a:ea typeface="Calibri"/>
                <a:cs typeface="Calibri"/>
                <a:sym typeface="Calibri"/>
              </a:defRPr>
            </a:lvl1pPr>
            <a:lvl2pPr marL="0" marR="0" lvl="1" indent="0" algn="ctr" rtl="0">
              <a:spcBef>
                <a:spcPts val="0"/>
              </a:spcBef>
              <a:buNone/>
              <a:defRPr sz="1000" b="1" i="0" u="none" strike="noStrike" cap="none">
                <a:solidFill>
                  <a:srgbClr val="595959"/>
                </a:solidFill>
                <a:latin typeface="Calibri"/>
                <a:ea typeface="Calibri"/>
                <a:cs typeface="Calibri"/>
                <a:sym typeface="Calibri"/>
              </a:defRPr>
            </a:lvl2pPr>
            <a:lvl3pPr marL="0" marR="0" lvl="2" indent="0" algn="ctr" rtl="0">
              <a:spcBef>
                <a:spcPts val="0"/>
              </a:spcBef>
              <a:buNone/>
              <a:defRPr sz="1000" b="1" i="0" u="none" strike="noStrike" cap="none">
                <a:solidFill>
                  <a:srgbClr val="595959"/>
                </a:solidFill>
                <a:latin typeface="Calibri"/>
                <a:ea typeface="Calibri"/>
                <a:cs typeface="Calibri"/>
                <a:sym typeface="Calibri"/>
              </a:defRPr>
            </a:lvl3pPr>
            <a:lvl4pPr marL="0" marR="0" lvl="3" indent="0" algn="ctr" rtl="0">
              <a:spcBef>
                <a:spcPts val="0"/>
              </a:spcBef>
              <a:buNone/>
              <a:defRPr sz="1000" b="1" i="0" u="none" strike="noStrike" cap="none">
                <a:solidFill>
                  <a:srgbClr val="595959"/>
                </a:solidFill>
                <a:latin typeface="Calibri"/>
                <a:ea typeface="Calibri"/>
                <a:cs typeface="Calibri"/>
                <a:sym typeface="Calibri"/>
              </a:defRPr>
            </a:lvl4pPr>
            <a:lvl5pPr marL="0" marR="0" lvl="4" indent="0" algn="ctr" rtl="0">
              <a:spcBef>
                <a:spcPts val="0"/>
              </a:spcBef>
              <a:buNone/>
              <a:defRPr sz="1000" b="1" i="0" u="none" strike="noStrike" cap="none">
                <a:solidFill>
                  <a:srgbClr val="595959"/>
                </a:solidFill>
                <a:latin typeface="Calibri"/>
                <a:ea typeface="Calibri"/>
                <a:cs typeface="Calibri"/>
                <a:sym typeface="Calibri"/>
              </a:defRPr>
            </a:lvl5pPr>
            <a:lvl6pPr marL="0" marR="0" lvl="5" indent="0" algn="ctr" rtl="0">
              <a:spcBef>
                <a:spcPts val="0"/>
              </a:spcBef>
              <a:buNone/>
              <a:defRPr sz="1000" b="1" i="0" u="none" strike="noStrike" cap="none">
                <a:solidFill>
                  <a:srgbClr val="595959"/>
                </a:solidFill>
                <a:latin typeface="Calibri"/>
                <a:ea typeface="Calibri"/>
                <a:cs typeface="Calibri"/>
                <a:sym typeface="Calibri"/>
              </a:defRPr>
            </a:lvl6pPr>
            <a:lvl7pPr marL="0" marR="0" lvl="6" indent="0" algn="ctr" rtl="0">
              <a:spcBef>
                <a:spcPts val="0"/>
              </a:spcBef>
              <a:buNone/>
              <a:defRPr sz="1000" b="1" i="0" u="none" strike="noStrike" cap="none">
                <a:solidFill>
                  <a:srgbClr val="595959"/>
                </a:solidFill>
                <a:latin typeface="Calibri"/>
                <a:ea typeface="Calibri"/>
                <a:cs typeface="Calibri"/>
                <a:sym typeface="Calibri"/>
              </a:defRPr>
            </a:lvl7pPr>
            <a:lvl8pPr marL="0" marR="0" lvl="7" indent="0" algn="ctr" rtl="0">
              <a:spcBef>
                <a:spcPts val="0"/>
              </a:spcBef>
              <a:buNone/>
              <a:defRPr sz="1000" b="1" i="0" u="none" strike="noStrike" cap="none">
                <a:solidFill>
                  <a:srgbClr val="595959"/>
                </a:solidFill>
                <a:latin typeface="Calibri"/>
                <a:ea typeface="Calibri"/>
                <a:cs typeface="Calibri"/>
                <a:sym typeface="Calibri"/>
              </a:defRPr>
            </a:lvl8pPr>
            <a:lvl9pPr marL="0" marR="0" lvl="8" indent="0" algn="ctr" rtl="0">
              <a:spcBef>
                <a:spcPts val="0"/>
              </a:spcBef>
              <a:buNone/>
              <a:defRPr sz="1000" b="1" i="0" u="none" strike="noStrike" cap="none">
                <a:solidFill>
                  <a:srgbClr val="595959"/>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sv-SE"/>
              <a:t>‹#›</a:t>
            </a:fld>
            <a:endParaRPr/>
          </a:p>
        </p:txBody>
      </p:sp>
      <p:pic>
        <p:nvPicPr>
          <p:cNvPr id="16" name="Google Shape;16;p1"/>
          <p:cNvPicPr preferRelativeResize="0"/>
          <p:nvPr/>
        </p:nvPicPr>
        <p:blipFill rotWithShape="1">
          <a:blip r:embed="rId16">
            <a:alphaModFix/>
          </a:blip>
          <a:srcRect/>
          <a:stretch/>
        </p:blipFill>
        <p:spPr>
          <a:xfrm>
            <a:off x="7450664" y="6128970"/>
            <a:ext cx="1376078" cy="539422"/>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mc:AlternateContent xmlns:mc="http://schemas.openxmlformats.org/markup-compatibility/2006" xmlns:p14="http://schemas.microsoft.com/office/powerpoint/2010/main">
    <mc:Choice Requires="p14">
      <p:transition spd="med" p14:dur="55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med">
        <p:fade/>
      </p:transition>
    </mc:Fallback>
  </mc:AlternateConten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5.xml"/><Relationship Id="rId5" Type="http://schemas.openxmlformats.org/officeDocument/2006/relationships/image" Target="../media/image15.jpg"/><Relationship Id="rId4" Type="http://schemas.openxmlformats.org/officeDocument/2006/relationships/hyperlink" Target="http://www.riksgymnasietgbg.se/"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mailto:annki.karlsson@brackediakoni.se" TargetMode="External"/><Relationship Id="rId2" Type="http://schemas.openxmlformats.org/officeDocument/2006/relationships/notesSlide" Target="../notesSlides/notesSlide14.xml"/><Relationship Id="rId1" Type="http://schemas.openxmlformats.org/officeDocument/2006/relationships/slideLayout" Target="../slideLayouts/slideLayout3.xml"/><Relationship Id="rId5" Type="http://schemas.openxmlformats.org/officeDocument/2006/relationships/hyperlink" Target="mailto:lena.tenggren@educ.goteborg.se" TargetMode="External"/><Relationship Id="rId4" Type="http://schemas.openxmlformats.org/officeDocument/2006/relationships/hyperlink" Target="mailto:ann-sofie.kristoffersson@brackediakoni.se"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10" Type="http://schemas.openxmlformats.org/officeDocument/2006/relationships/image" Target="../media/image16.jpg"/><Relationship Id="rId4" Type="http://schemas.openxmlformats.org/officeDocument/2006/relationships/image" Target="../media/image10.png"/><Relationship Id="rId9" Type="http://schemas.openxmlformats.org/officeDocument/2006/relationships/image" Target="../media/image15.jp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16.jpg"/><Relationship Id="rId4" Type="http://schemas.openxmlformats.org/officeDocument/2006/relationships/image" Target="../media/image18.jp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15"/>
          <p:cNvSpPr txBox="1">
            <a:spLocks noGrp="1"/>
          </p:cNvSpPr>
          <p:nvPr>
            <p:ph type="ctrTitle"/>
          </p:nvPr>
        </p:nvSpPr>
        <p:spPr>
          <a:xfrm>
            <a:off x="3445575" y="2283200"/>
            <a:ext cx="5611500" cy="19572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595959"/>
              </a:buClr>
              <a:buSzPts val="4000"/>
              <a:buFont typeface="Asap"/>
              <a:buNone/>
            </a:pPr>
            <a:r>
              <a:rPr lang="sv-SE" sz="3700"/>
              <a:t>Riksgymnasiet i Göteborg</a:t>
            </a:r>
            <a:br>
              <a:rPr lang="sv-SE" sz="3700" b="0"/>
            </a:br>
            <a:r>
              <a:rPr lang="sv-SE" sz="2900"/>
              <a:t>för ungdomar med rörelsehinder</a:t>
            </a:r>
            <a:endParaRPr sz="2800"/>
          </a:p>
        </p:txBody>
      </p:sp>
      <p:sp>
        <p:nvSpPr>
          <p:cNvPr id="104" name="Google Shape;104;p15"/>
          <p:cNvSpPr txBox="1"/>
          <p:nvPr/>
        </p:nvSpPr>
        <p:spPr>
          <a:xfrm>
            <a:off x="354414" y="4363601"/>
            <a:ext cx="7270132" cy="193899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sv-SE" sz="2400" b="1" i="0" u="none" strike="noStrike" cap="none" dirty="0">
                <a:solidFill>
                  <a:schemeClr val="dk1"/>
                </a:solidFill>
                <a:latin typeface="Calibri"/>
                <a:ea typeface="Calibri"/>
                <a:cs typeface="Calibri"/>
                <a:sym typeface="Calibri"/>
              </a:rPr>
              <a:t>Annki Karlsson</a:t>
            </a:r>
            <a:r>
              <a:rPr lang="sv-SE" sz="2400" b="0" i="0" u="none" strike="noStrike" cap="none" dirty="0">
                <a:solidFill>
                  <a:schemeClr val="dk1"/>
                </a:solidFill>
                <a:latin typeface="Calibri"/>
                <a:ea typeface="Calibri"/>
                <a:cs typeface="Calibri"/>
                <a:sym typeface="Calibri"/>
              </a:rPr>
              <a:t>, kurator, habiliteringen </a:t>
            </a:r>
            <a:endParaRPr dirty="0"/>
          </a:p>
          <a:p>
            <a:pPr marL="0" marR="0" lvl="0" indent="0" algn="l" rtl="0">
              <a:spcBef>
                <a:spcPts val="0"/>
              </a:spcBef>
              <a:spcAft>
                <a:spcPts val="0"/>
              </a:spcAft>
              <a:buNone/>
            </a:pPr>
            <a:r>
              <a:rPr lang="sv-SE" sz="2400" b="1" dirty="0">
                <a:solidFill>
                  <a:schemeClr val="dk1"/>
                </a:solidFill>
                <a:latin typeface="Calibri"/>
                <a:ea typeface="Calibri"/>
                <a:cs typeface="Calibri"/>
                <a:sym typeface="Calibri"/>
              </a:rPr>
              <a:t>Ann-Sofie Kristoffersson</a:t>
            </a:r>
            <a:r>
              <a:rPr lang="sv-SE" sz="2400" dirty="0">
                <a:solidFill>
                  <a:schemeClr val="dk1"/>
                </a:solidFill>
                <a:latin typeface="Calibri"/>
                <a:ea typeface="Calibri"/>
                <a:cs typeface="Calibri"/>
                <a:sym typeface="Calibri"/>
              </a:rPr>
              <a:t>, habiliteringsassistent, elevhem</a:t>
            </a:r>
            <a:endParaRPr dirty="0"/>
          </a:p>
          <a:p>
            <a:pPr marL="0" marR="0" lvl="0" indent="0" algn="l" rtl="0">
              <a:spcBef>
                <a:spcPts val="0"/>
              </a:spcBef>
              <a:spcAft>
                <a:spcPts val="0"/>
              </a:spcAft>
              <a:buNone/>
            </a:pPr>
            <a:r>
              <a:rPr lang="sv-SE" sz="2400" b="1" dirty="0">
                <a:solidFill>
                  <a:schemeClr val="dk1"/>
                </a:solidFill>
                <a:latin typeface="Calibri"/>
                <a:ea typeface="Calibri"/>
                <a:cs typeface="Calibri"/>
                <a:sym typeface="Calibri"/>
              </a:rPr>
              <a:t>Lena Tenggren</a:t>
            </a:r>
            <a:r>
              <a:rPr lang="sv-SE" sz="2400" dirty="0">
                <a:solidFill>
                  <a:schemeClr val="dk1"/>
                </a:solidFill>
                <a:latin typeface="Calibri"/>
                <a:ea typeface="Calibri"/>
                <a:cs typeface="Calibri"/>
                <a:sym typeface="Calibri"/>
              </a:rPr>
              <a:t>, specialpedagog</a:t>
            </a:r>
            <a:r>
              <a:rPr lang="sv-SE" sz="2400">
                <a:solidFill>
                  <a:schemeClr val="dk1"/>
                </a:solidFill>
                <a:latin typeface="Calibri"/>
                <a:ea typeface="Calibri"/>
                <a:cs typeface="Calibri"/>
                <a:sym typeface="Calibri"/>
              </a:rPr>
              <a:t>, skolan</a:t>
            </a:r>
            <a:endParaRPr dirty="0"/>
          </a:p>
          <a:p>
            <a:pPr marL="0" marR="0" lvl="0" indent="0" algn="l" rtl="0">
              <a:spcBef>
                <a:spcPts val="0"/>
              </a:spcBef>
              <a:spcAft>
                <a:spcPts val="0"/>
              </a:spcAft>
              <a:buNone/>
            </a:pPr>
            <a:endParaRPr sz="2400" dirty="0">
              <a:solidFill>
                <a:schemeClr val="dk1"/>
              </a:solidFill>
              <a:latin typeface="Calibri"/>
              <a:ea typeface="Calibri"/>
              <a:cs typeface="Calibri"/>
              <a:sym typeface="Calibri"/>
            </a:endParaRPr>
          </a:p>
          <a:p>
            <a:pPr marL="0" marR="0" lvl="0" indent="0" algn="l" rtl="0">
              <a:spcBef>
                <a:spcPts val="0"/>
              </a:spcBef>
              <a:spcAft>
                <a:spcPts val="0"/>
              </a:spcAft>
              <a:buNone/>
            </a:pPr>
            <a:r>
              <a:rPr lang="sv-SE" sz="2400" dirty="0">
                <a:solidFill>
                  <a:schemeClr val="dk1"/>
                </a:solidFill>
                <a:latin typeface="Calibri"/>
                <a:ea typeface="Calibri"/>
                <a:cs typeface="Calibri"/>
                <a:sym typeface="Calibri"/>
              </a:rPr>
              <a:t>7 november 2024</a:t>
            </a:r>
            <a:endParaRPr dirty="0"/>
          </a:p>
        </p:txBody>
      </p:sp>
      <p:pic>
        <p:nvPicPr>
          <p:cNvPr id="105" name="Google Shape;105;p15" descr="H:\HT 15 Arbete\Marknadsföring\Bilder 2016\moa skidor mindre.jpg"/>
          <p:cNvPicPr preferRelativeResize="0"/>
          <p:nvPr/>
        </p:nvPicPr>
        <p:blipFill rotWithShape="1">
          <a:blip r:embed="rId3">
            <a:alphaModFix/>
          </a:blip>
          <a:srcRect/>
          <a:stretch/>
        </p:blipFill>
        <p:spPr>
          <a:xfrm>
            <a:off x="2895339" y="741070"/>
            <a:ext cx="1750655" cy="1512820"/>
          </a:xfrm>
          <a:prstGeom prst="hexagon">
            <a:avLst>
              <a:gd name="adj" fmla="val 29903"/>
              <a:gd name="vf" fmla="val 115470"/>
            </a:avLst>
          </a:prstGeom>
          <a:noFill/>
          <a:ln>
            <a:noFill/>
          </a:ln>
        </p:spPr>
      </p:pic>
      <p:pic>
        <p:nvPicPr>
          <p:cNvPr id="106" name="Google Shape;106;p15" descr="En bild som visar person, klädsel, Människoansikte, solbrillor&#10;&#10;Automatiskt genererad beskrivning"/>
          <p:cNvPicPr preferRelativeResize="0"/>
          <p:nvPr/>
        </p:nvPicPr>
        <p:blipFill rotWithShape="1">
          <a:blip r:embed="rId4">
            <a:alphaModFix/>
          </a:blip>
          <a:srcRect/>
          <a:stretch/>
        </p:blipFill>
        <p:spPr>
          <a:xfrm>
            <a:off x="1629921" y="1495968"/>
            <a:ext cx="1617916" cy="1512882"/>
          </a:xfrm>
          <a:prstGeom prst="rect">
            <a:avLst/>
          </a:prstGeom>
          <a:noFill/>
          <a:ln>
            <a:noFill/>
          </a:ln>
        </p:spPr>
      </p:pic>
      <p:pic>
        <p:nvPicPr>
          <p:cNvPr id="107" name="Google Shape;107;p15" descr="En bild som visar Människoansikte, klädsel, person, glasögon&#10;&#10;Automatiskt genererad beskrivning"/>
          <p:cNvPicPr preferRelativeResize="0"/>
          <p:nvPr/>
        </p:nvPicPr>
        <p:blipFill rotWithShape="1">
          <a:blip r:embed="rId5">
            <a:alphaModFix/>
          </a:blip>
          <a:srcRect/>
          <a:stretch/>
        </p:blipFill>
        <p:spPr>
          <a:xfrm>
            <a:off x="1604686" y="22062"/>
            <a:ext cx="1664031" cy="1458453"/>
          </a:xfrm>
          <a:prstGeom prst="rect">
            <a:avLst/>
          </a:prstGeom>
          <a:noFill/>
          <a:ln>
            <a:noFill/>
          </a:ln>
        </p:spPr>
      </p:pic>
      <p:pic>
        <p:nvPicPr>
          <p:cNvPr id="108" name="Google Shape;108;p15" descr="En bild som visar klädsel, person, person, Människoansikte&#10;&#10;Automatiskt genererad beskrivning"/>
          <p:cNvPicPr preferRelativeResize="0"/>
          <p:nvPr/>
        </p:nvPicPr>
        <p:blipFill rotWithShape="1">
          <a:blip r:embed="rId6">
            <a:alphaModFix/>
          </a:blip>
          <a:srcRect/>
          <a:stretch/>
        </p:blipFill>
        <p:spPr>
          <a:xfrm>
            <a:off x="317499" y="795457"/>
            <a:ext cx="1614023" cy="1453802"/>
          </a:xfrm>
          <a:prstGeom prst="rect">
            <a:avLst/>
          </a:prstGeom>
          <a:noFill/>
          <a:ln>
            <a:noFill/>
          </a:ln>
        </p:spPr>
      </p:pic>
      <p:pic>
        <p:nvPicPr>
          <p:cNvPr id="109" name="Google Shape;109;p15" descr="En bild som visar person, Människoansikte, klädsel, person&#10;&#10;Automatiskt genererad beskrivning"/>
          <p:cNvPicPr preferRelativeResize="0"/>
          <p:nvPr/>
        </p:nvPicPr>
        <p:blipFill rotWithShape="1">
          <a:blip r:embed="rId7">
            <a:alphaModFix/>
          </a:blip>
          <a:srcRect/>
          <a:stretch/>
        </p:blipFill>
        <p:spPr>
          <a:xfrm>
            <a:off x="330200" y="2293646"/>
            <a:ext cx="1612900" cy="1451558"/>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55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24"/>
          <p:cNvSpPr txBox="1">
            <a:spLocks noGrp="1"/>
          </p:cNvSpPr>
          <p:nvPr>
            <p:ph type="body" idx="2"/>
          </p:nvPr>
        </p:nvSpPr>
        <p:spPr>
          <a:xfrm>
            <a:off x="457200" y="1664436"/>
            <a:ext cx="8109283" cy="4525963"/>
          </a:xfrm>
          <a:prstGeom prst="rect">
            <a:avLst/>
          </a:prstGeom>
          <a:noFill/>
          <a:ln>
            <a:noFill/>
          </a:ln>
        </p:spPr>
        <p:txBody>
          <a:bodyPr spcFirstLastPara="1" wrap="square" lIns="91425" tIns="45700" rIns="91425" bIns="45700" anchor="t" anchorCtr="0">
            <a:normAutofit/>
          </a:bodyPr>
          <a:lstStyle/>
          <a:p>
            <a:pPr marL="342900" lvl="0" indent="-342900" algn="l" rtl="0">
              <a:lnSpc>
                <a:spcPct val="150000"/>
              </a:lnSpc>
              <a:spcBef>
                <a:spcPts val="0"/>
              </a:spcBef>
              <a:spcAft>
                <a:spcPts val="0"/>
              </a:spcAft>
              <a:buClr>
                <a:srgbClr val="595959"/>
              </a:buClr>
              <a:buSzPts val="2000"/>
              <a:buFont typeface="Arial"/>
              <a:buChar char="•"/>
            </a:pPr>
            <a:r>
              <a:rPr lang="sv-SE" sz="2000"/>
              <a:t>Begränsat antal assistenter, 2-3 stycken</a:t>
            </a:r>
            <a:endParaRPr/>
          </a:p>
          <a:p>
            <a:pPr marL="342900" lvl="0" indent="-342900" algn="l" rtl="0">
              <a:lnSpc>
                <a:spcPct val="150000"/>
              </a:lnSpc>
              <a:spcBef>
                <a:spcPts val="400"/>
              </a:spcBef>
              <a:spcAft>
                <a:spcPts val="0"/>
              </a:spcAft>
              <a:buClr>
                <a:srgbClr val="595959"/>
              </a:buClr>
              <a:buSzPts val="2000"/>
              <a:buFont typeface="Arial"/>
              <a:buChar char="•"/>
            </a:pPr>
            <a:r>
              <a:rPr lang="sv-SE" sz="2000"/>
              <a:t>Struktur och planering</a:t>
            </a:r>
            <a:endParaRPr/>
          </a:p>
          <a:p>
            <a:pPr marL="342900" lvl="0" indent="-342900" algn="l" rtl="0">
              <a:lnSpc>
                <a:spcPct val="150000"/>
              </a:lnSpc>
              <a:spcBef>
                <a:spcPts val="400"/>
              </a:spcBef>
              <a:spcAft>
                <a:spcPts val="0"/>
              </a:spcAft>
              <a:buClr>
                <a:srgbClr val="595959"/>
              </a:buClr>
              <a:buSzPts val="2000"/>
              <a:buFont typeface="Arial"/>
              <a:buChar char="•"/>
            </a:pPr>
            <a:r>
              <a:rPr lang="sv-SE" sz="2000"/>
              <a:t>Läs- och skrivhjälp samt läxhjälp</a:t>
            </a:r>
            <a:endParaRPr/>
          </a:p>
          <a:p>
            <a:pPr marL="342900" lvl="0" indent="-342900" algn="l" rtl="0">
              <a:lnSpc>
                <a:spcPct val="150000"/>
              </a:lnSpc>
              <a:spcBef>
                <a:spcPts val="400"/>
              </a:spcBef>
              <a:spcAft>
                <a:spcPts val="0"/>
              </a:spcAft>
              <a:buClr>
                <a:srgbClr val="595959"/>
              </a:buClr>
              <a:buSzPts val="2000"/>
              <a:buFont typeface="Arial"/>
              <a:buChar char="•"/>
            </a:pPr>
            <a:r>
              <a:rPr lang="sv-SE" sz="2000"/>
              <a:t>Förberedelser inför nya situationer och lektioner</a:t>
            </a:r>
            <a:endParaRPr/>
          </a:p>
          <a:p>
            <a:pPr marL="342900" lvl="0" indent="-342900" algn="l" rtl="0">
              <a:lnSpc>
                <a:spcPct val="170000"/>
              </a:lnSpc>
              <a:spcBef>
                <a:spcPts val="400"/>
              </a:spcBef>
              <a:spcAft>
                <a:spcPts val="0"/>
              </a:spcAft>
              <a:buClr>
                <a:srgbClr val="595959"/>
              </a:buClr>
              <a:buSzPts val="2000"/>
              <a:buFont typeface="Arial"/>
              <a:buChar char="•"/>
            </a:pPr>
            <a:r>
              <a:rPr lang="sv-SE" sz="2000"/>
              <a:t>Tolkning och förklaringar vid sociala interaktioner</a:t>
            </a:r>
            <a:endParaRPr/>
          </a:p>
          <a:p>
            <a:pPr marL="342900" lvl="0" indent="-342900" algn="l" rtl="0">
              <a:lnSpc>
                <a:spcPct val="150000"/>
              </a:lnSpc>
              <a:spcBef>
                <a:spcPts val="400"/>
              </a:spcBef>
              <a:spcAft>
                <a:spcPts val="0"/>
              </a:spcAft>
              <a:buClr>
                <a:srgbClr val="595959"/>
              </a:buClr>
              <a:buSzPts val="2000"/>
              <a:buFont typeface="Arial"/>
              <a:buChar char="•"/>
            </a:pPr>
            <a:r>
              <a:rPr lang="sv-SE" sz="2000"/>
              <a:t>ADL</a:t>
            </a:r>
            <a:endParaRPr/>
          </a:p>
          <a:p>
            <a:pPr marL="342900" lvl="0" indent="-342900" algn="l" rtl="0">
              <a:lnSpc>
                <a:spcPct val="150000"/>
              </a:lnSpc>
              <a:spcBef>
                <a:spcPts val="400"/>
              </a:spcBef>
              <a:spcAft>
                <a:spcPts val="0"/>
              </a:spcAft>
              <a:buClr>
                <a:srgbClr val="595959"/>
              </a:buClr>
              <a:buSzPts val="2000"/>
              <a:buFont typeface="Arial"/>
              <a:buChar char="•"/>
            </a:pPr>
            <a:r>
              <a:rPr lang="sv-SE" sz="2000"/>
              <a:t>Tätt samarbete med elevhemmets habiliteringsassistenter.    </a:t>
            </a:r>
            <a:endParaRPr/>
          </a:p>
          <a:p>
            <a:pPr marL="342900" lvl="0" indent="-342900" algn="l" rtl="0">
              <a:lnSpc>
                <a:spcPct val="150000"/>
              </a:lnSpc>
              <a:spcBef>
                <a:spcPts val="400"/>
              </a:spcBef>
              <a:spcAft>
                <a:spcPts val="0"/>
              </a:spcAft>
              <a:buClr>
                <a:srgbClr val="595959"/>
              </a:buClr>
              <a:buSzPts val="2000"/>
              <a:buFont typeface="Arial"/>
              <a:buChar char="•"/>
            </a:pPr>
            <a:r>
              <a:rPr lang="sv-SE" sz="2000"/>
              <a:t>Behjälplig vid habiliteringsinsatser </a:t>
            </a:r>
            <a:endParaRPr/>
          </a:p>
          <a:p>
            <a:pPr marL="0" lvl="0" indent="0" algn="l" rtl="0">
              <a:lnSpc>
                <a:spcPct val="170000"/>
              </a:lnSpc>
              <a:spcBef>
                <a:spcPts val="400"/>
              </a:spcBef>
              <a:spcAft>
                <a:spcPts val="0"/>
              </a:spcAft>
              <a:buClr>
                <a:srgbClr val="595959"/>
              </a:buClr>
              <a:buSzPts val="2000"/>
              <a:buNone/>
            </a:pPr>
            <a:endParaRPr sz="2000"/>
          </a:p>
          <a:p>
            <a:pPr marL="0" lvl="0" indent="0" algn="l" rtl="0">
              <a:lnSpc>
                <a:spcPct val="150000"/>
              </a:lnSpc>
              <a:spcBef>
                <a:spcPts val="400"/>
              </a:spcBef>
              <a:spcAft>
                <a:spcPts val="0"/>
              </a:spcAft>
              <a:buClr>
                <a:srgbClr val="595959"/>
              </a:buClr>
              <a:buSzPts val="2000"/>
              <a:buNone/>
            </a:pPr>
            <a:endParaRPr sz="2000"/>
          </a:p>
          <a:p>
            <a:pPr marL="342900" lvl="0" indent="-215900" algn="l" rtl="0">
              <a:lnSpc>
                <a:spcPct val="150000"/>
              </a:lnSpc>
              <a:spcBef>
                <a:spcPts val="400"/>
              </a:spcBef>
              <a:spcAft>
                <a:spcPts val="0"/>
              </a:spcAft>
              <a:buClr>
                <a:srgbClr val="595959"/>
              </a:buClr>
              <a:buSzPts val="2000"/>
              <a:buFont typeface="Arial"/>
              <a:buNone/>
            </a:pPr>
            <a:endParaRPr sz="2000"/>
          </a:p>
          <a:p>
            <a:pPr marL="342900" lvl="0" indent="-215900" algn="l" rtl="0">
              <a:lnSpc>
                <a:spcPct val="150000"/>
              </a:lnSpc>
              <a:spcBef>
                <a:spcPts val="400"/>
              </a:spcBef>
              <a:spcAft>
                <a:spcPts val="0"/>
              </a:spcAft>
              <a:buClr>
                <a:srgbClr val="595959"/>
              </a:buClr>
              <a:buSzPts val="2000"/>
              <a:buFont typeface="Arial"/>
              <a:buNone/>
            </a:pPr>
            <a:endParaRPr sz="2000"/>
          </a:p>
          <a:p>
            <a:pPr marL="342900" lvl="0" indent="-215900" algn="l" rtl="0">
              <a:lnSpc>
                <a:spcPct val="150000"/>
              </a:lnSpc>
              <a:spcBef>
                <a:spcPts val="400"/>
              </a:spcBef>
              <a:spcAft>
                <a:spcPts val="0"/>
              </a:spcAft>
              <a:buClr>
                <a:srgbClr val="595959"/>
              </a:buClr>
              <a:buSzPts val="2000"/>
              <a:buFont typeface="Arial"/>
              <a:buNone/>
            </a:pPr>
            <a:endParaRPr sz="2000"/>
          </a:p>
          <a:p>
            <a:pPr marL="342900" lvl="0" indent="-215900" algn="l" rtl="0">
              <a:lnSpc>
                <a:spcPct val="150000"/>
              </a:lnSpc>
              <a:spcBef>
                <a:spcPts val="400"/>
              </a:spcBef>
              <a:spcAft>
                <a:spcPts val="0"/>
              </a:spcAft>
              <a:buClr>
                <a:srgbClr val="595959"/>
              </a:buClr>
              <a:buSzPts val="2000"/>
              <a:buFont typeface="Arial"/>
              <a:buNone/>
            </a:pPr>
            <a:endParaRPr sz="2000"/>
          </a:p>
          <a:p>
            <a:pPr marL="342900" lvl="0" indent="-215900" algn="l" rtl="0">
              <a:lnSpc>
                <a:spcPct val="150000"/>
              </a:lnSpc>
              <a:spcBef>
                <a:spcPts val="400"/>
              </a:spcBef>
              <a:spcAft>
                <a:spcPts val="0"/>
              </a:spcAft>
              <a:buClr>
                <a:srgbClr val="595959"/>
              </a:buClr>
              <a:buSzPts val="2000"/>
              <a:buFont typeface="Arial"/>
              <a:buNone/>
            </a:pPr>
            <a:endParaRPr sz="2000"/>
          </a:p>
          <a:p>
            <a:pPr marL="342900" lvl="0" indent="-215900" algn="l" rtl="0">
              <a:lnSpc>
                <a:spcPct val="150000"/>
              </a:lnSpc>
              <a:spcBef>
                <a:spcPts val="400"/>
              </a:spcBef>
              <a:spcAft>
                <a:spcPts val="0"/>
              </a:spcAft>
              <a:buClr>
                <a:srgbClr val="595959"/>
              </a:buClr>
              <a:buSzPts val="2000"/>
              <a:buFont typeface="Arial"/>
              <a:buNone/>
            </a:pPr>
            <a:endParaRPr sz="2000"/>
          </a:p>
        </p:txBody>
      </p:sp>
      <p:sp>
        <p:nvSpPr>
          <p:cNvPr id="183" name="Google Shape;183;p24"/>
          <p:cNvSpPr txBox="1"/>
          <p:nvPr/>
        </p:nvSpPr>
        <p:spPr>
          <a:xfrm>
            <a:off x="826941" y="521436"/>
            <a:ext cx="7490117" cy="1143000"/>
          </a:xfrm>
          <a:prstGeom prst="rect">
            <a:avLst/>
          </a:prstGeom>
          <a:noFill/>
          <a:ln>
            <a:noFill/>
          </a:ln>
        </p:spPr>
        <p:txBody>
          <a:bodyPr spcFirstLastPara="1" wrap="square" lIns="91425" tIns="45700" rIns="91425" bIns="45700" anchor="ctr" anchorCtr="0">
            <a:normAutofit/>
          </a:bodyPr>
          <a:lstStyle/>
          <a:p>
            <a:pPr marL="0" marR="0" lvl="0" indent="0" algn="ctr" rtl="0">
              <a:lnSpc>
                <a:spcPct val="100000"/>
              </a:lnSpc>
              <a:spcBef>
                <a:spcPts val="0"/>
              </a:spcBef>
              <a:spcAft>
                <a:spcPts val="0"/>
              </a:spcAft>
              <a:buClr>
                <a:srgbClr val="595959"/>
              </a:buClr>
              <a:buSzPts val="3600"/>
              <a:buFont typeface="Asap"/>
              <a:buNone/>
            </a:pPr>
            <a:r>
              <a:rPr lang="sv-SE" sz="3600" b="1">
                <a:solidFill>
                  <a:srgbClr val="595959"/>
                </a:solidFill>
                <a:latin typeface="Asap"/>
                <a:ea typeface="Asap"/>
                <a:cs typeface="Asap"/>
                <a:sym typeface="Asap"/>
              </a:rPr>
              <a:t>Elev Assistans - Skola</a:t>
            </a:r>
            <a:endParaRPr/>
          </a:p>
        </p:txBody>
      </p:sp>
    </p:spTree>
  </p:cSld>
  <p:clrMapOvr>
    <a:masterClrMapping/>
  </p:clrMapOvr>
  <mc:AlternateContent xmlns:mc="http://schemas.openxmlformats.org/markup-compatibility/2006" xmlns:p14="http://schemas.microsoft.com/office/powerpoint/2010/main">
    <mc:Choice Requires="p14">
      <p:transition spd="med" p14:dur="55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82">
                                            <p:txEl>
                                              <p:pRg st="0" end="0"/>
                                            </p:txEl>
                                          </p:spTgt>
                                        </p:tgtEl>
                                        <p:attrNameLst>
                                          <p:attrName>style.visibility</p:attrName>
                                        </p:attrNameLst>
                                      </p:cBhvr>
                                      <p:to>
                                        <p:strVal val="visible"/>
                                      </p:to>
                                    </p:set>
                                    <p:animEffect transition="in" filter="fade">
                                      <p:cBhvr>
                                        <p:cTn id="7" dur="2000"/>
                                        <p:tgtEl>
                                          <p:spTgt spid="18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82">
                                            <p:txEl>
                                              <p:pRg st="1" end="1"/>
                                            </p:txEl>
                                          </p:spTgt>
                                        </p:tgtEl>
                                        <p:attrNameLst>
                                          <p:attrName>style.visibility</p:attrName>
                                        </p:attrNameLst>
                                      </p:cBhvr>
                                      <p:to>
                                        <p:strVal val="visible"/>
                                      </p:to>
                                    </p:set>
                                    <p:animEffect transition="in" filter="fade">
                                      <p:cBhvr>
                                        <p:cTn id="10" dur="2000"/>
                                        <p:tgtEl>
                                          <p:spTgt spid="182">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82">
                                            <p:txEl>
                                              <p:pRg st="2" end="2"/>
                                            </p:txEl>
                                          </p:spTgt>
                                        </p:tgtEl>
                                        <p:attrNameLst>
                                          <p:attrName>style.visibility</p:attrName>
                                        </p:attrNameLst>
                                      </p:cBhvr>
                                      <p:to>
                                        <p:strVal val="visible"/>
                                      </p:to>
                                    </p:set>
                                    <p:animEffect transition="in" filter="fade">
                                      <p:cBhvr>
                                        <p:cTn id="13" dur="2000"/>
                                        <p:tgtEl>
                                          <p:spTgt spid="182">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182">
                                            <p:txEl>
                                              <p:pRg st="3" end="3"/>
                                            </p:txEl>
                                          </p:spTgt>
                                        </p:tgtEl>
                                        <p:attrNameLst>
                                          <p:attrName>style.visibility</p:attrName>
                                        </p:attrNameLst>
                                      </p:cBhvr>
                                      <p:to>
                                        <p:strVal val="visible"/>
                                      </p:to>
                                    </p:set>
                                    <p:animEffect transition="in" filter="fade">
                                      <p:cBhvr>
                                        <p:cTn id="16" dur="2000"/>
                                        <p:tgtEl>
                                          <p:spTgt spid="182">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182">
                                            <p:txEl>
                                              <p:pRg st="4" end="4"/>
                                            </p:txEl>
                                          </p:spTgt>
                                        </p:tgtEl>
                                        <p:attrNameLst>
                                          <p:attrName>style.visibility</p:attrName>
                                        </p:attrNameLst>
                                      </p:cBhvr>
                                      <p:to>
                                        <p:strVal val="visible"/>
                                      </p:to>
                                    </p:set>
                                    <p:animEffect transition="in" filter="fade">
                                      <p:cBhvr>
                                        <p:cTn id="19" dur="2000"/>
                                        <p:tgtEl>
                                          <p:spTgt spid="182">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182">
                                            <p:txEl>
                                              <p:pRg st="5" end="5"/>
                                            </p:txEl>
                                          </p:spTgt>
                                        </p:tgtEl>
                                        <p:attrNameLst>
                                          <p:attrName>style.visibility</p:attrName>
                                        </p:attrNameLst>
                                      </p:cBhvr>
                                      <p:to>
                                        <p:strVal val="visible"/>
                                      </p:to>
                                    </p:set>
                                    <p:animEffect transition="in" filter="fade">
                                      <p:cBhvr>
                                        <p:cTn id="22" dur="2000"/>
                                        <p:tgtEl>
                                          <p:spTgt spid="182">
                                            <p:txEl>
                                              <p:pRg st="5" end="5"/>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182">
                                            <p:txEl>
                                              <p:pRg st="6" end="6"/>
                                            </p:txEl>
                                          </p:spTgt>
                                        </p:tgtEl>
                                        <p:attrNameLst>
                                          <p:attrName>style.visibility</p:attrName>
                                        </p:attrNameLst>
                                      </p:cBhvr>
                                      <p:to>
                                        <p:strVal val="visible"/>
                                      </p:to>
                                    </p:set>
                                    <p:animEffect transition="in" filter="fade">
                                      <p:cBhvr>
                                        <p:cTn id="25" dur="2000"/>
                                        <p:tgtEl>
                                          <p:spTgt spid="182">
                                            <p:txEl>
                                              <p:pRg st="6" end="6"/>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182">
                                            <p:txEl>
                                              <p:pRg st="7" end="7"/>
                                            </p:txEl>
                                          </p:spTgt>
                                        </p:tgtEl>
                                        <p:attrNameLst>
                                          <p:attrName>style.visibility</p:attrName>
                                        </p:attrNameLst>
                                      </p:cBhvr>
                                      <p:to>
                                        <p:strVal val="visible"/>
                                      </p:to>
                                    </p:set>
                                    <p:animEffect transition="in" filter="fade">
                                      <p:cBhvr>
                                        <p:cTn id="28" dur="2000"/>
                                        <p:tgtEl>
                                          <p:spTgt spid="18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25"/>
          <p:cNvSpPr txBox="1">
            <a:spLocks noGrp="1"/>
          </p:cNvSpPr>
          <p:nvPr>
            <p:ph type="body" idx="1"/>
          </p:nvPr>
        </p:nvSpPr>
        <p:spPr>
          <a:xfrm>
            <a:off x="531812" y="-23019"/>
            <a:ext cx="4040188" cy="639762"/>
          </a:xfrm>
          <a:prstGeom prst="rect">
            <a:avLst/>
          </a:prstGeom>
          <a:noFill/>
          <a:ln>
            <a:noFill/>
          </a:ln>
        </p:spPr>
        <p:txBody>
          <a:bodyPr spcFirstLastPara="1" wrap="square" lIns="91425" tIns="45700" rIns="91425" bIns="45700" anchor="b" anchorCtr="0">
            <a:normAutofit/>
          </a:bodyPr>
          <a:lstStyle/>
          <a:p>
            <a:pPr marL="0" lvl="0" indent="0" algn="l" rtl="0">
              <a:spcBef>
                <a:spcPts val="0"/>
              </a:spcBef>
              <a:spcAft>
                <a:spcPts val="0"/>
              </a:spcAft>
              <a:buClr>
                <a:srgbClr val="595959"/>
              </a:buClr>
              <a:buSzPts val="2800"/>
              <a:buNone/>
            </a:pPr>
            <a:r>
              <a:rPr lang="sv-SE" sz="2800"/>
              <a:t>Rehabiliteringsteam</a:t>
            </a:r>
            <a:endParaRPr/>
          </a:p>
        </p:txBody>
      </p:sp>
      <p:sp>
        <p:nvSpPr>
          <p:cNvPr id="190" name="Google Shape;190;p25"/>
          <p:cNvSpPr txBox="1">
            <a:spLocks noGrp="1"/>
          </p:cNvSpPr>
          <p:nvPr>
            <p:ph type="body" idx="2"/>
          </p:nvPr>
        </p:nvSpPr>
        <p:spPr>
          <a:xfrm>
            <a:off x="457200" y="1051718"/>
            <a:ext cx="4040188" cy="5074445"/>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rgbClr val="595959"/>
              </a:buClr>
              <a:buSzPts val="2800"/>
              <a:buNone/>
            </a:pPr>
            <a:r>
              <a:rPr lang="sv-SE" sz="2800"/>
              <a:t>Arbetsterapeut</a:t>
            </a:r>
            <a:endParaRPr/>
          </a:p>
          <a:p>
            <a:pPr marL="0" lvl="0" indent="0" algn="l" rtl="0">
              <a:spcBef>
                <a:spcPts val="560"/>
              </a:spcBef>
              <a:spcAft>
                <a:spcPts val="0"/>
              </a:spcAft>
              <a:buClr>
                <a:srgbClr val="595959"/>
              </a:buClr>
              <a:buSzPts val="2800"/>
              <a:buNone/>
            </a:pPr>
            <a:r>
              <a:rPr lang="sv-SE" sz="2800"/>
              <a:t>Dietist</a:t>
            </a:r>
            <a:endParaRPr/>
          </a:p>
          <a:p>
            <a:pPr marL="0" lvl="0" indent="0" algn="l" rtl="0">
              <a:spcBef>
                <a:spcPts val="560"/>
              </a:spcBef>
              <a:spcAft>
                <a:spcPts val="0"/>
              </a:spcAft>
              <a:buClr>
                <a:srgbClr val="595959"/>
              </a:buClr>
              <a:buSzPts val="2800"/>
              <a:buNone/>
            </a:pPr>
            <a:r>
              <a:rPr lang="sv-SE" sz="2800"/>
              <a:t>Fysioterapeut</a:t>
            </a:r>
            <a:endParaRPr/>
          </a:p>
          <a:p>
            <a:pPr marL="0" lvl="0" indent="0" algn="l" rtl="0">
              <a:spcBef>
                <a:spcPts val="560"/>
              </a:spcBef>
              <a:spcAft>
                <a:spcPts val="0"/>
              </a:spcAft>
              <a:buClr>
                <a:srgbClr val="595959"/>
              </a:buClr>
              <a:buSzPts val="2800"/>
              <a:buNone/>
            </a:pPr>
            <a:r>
              <a:rPr lang="sv-SE" sz="2800"/>
              <a:t>Kurator</a:t>
            </a:r>
            <a:endParaRPr/>
          </a:p>
          <a:p>
            <a:pPr marL="0" lvl="0" indent="0" algn="l" rtl="0">
              <a:spcBef>
                <a:spcPts val="560"/>
              </a:spcBef>
              <a:spcAft>
                <a:spcPts val="0"/>
              </a:spcAft>
              <a:buClr>
                <a:srgbClr val="595959"/>
              </a:buClr>
              <a:buSzPts val="2800"/>
              <a:buNone/>
            </a:pPr>
            <a:r>
              <a:rPr lang="sv-SE" sz="2800"/>
              <a:t>Logoped</a:t>
            </a:r>
            <a:endParaRPr/>
          </a:p>
          <a:p>
            <a:pPr marL="0" lvl="0" indent="0" algn="l" rtl="0">
              <a:spcBef>
                <a:spcPts val="560"/>
              </a:spcBef>
              <a:spcAft>
                <a:spcPts val="0"/>
              </a:spcAft>
              <a:buClr>
                <a:srgbClr val="595959"/>
              </a:buClr>
              <a:buSzPts val="2800"/>
              <a:buNone/>
            </a:pPr>
            <a:r>
              <a:rPr lang="sv-SE" sz="2800"/>
              <a:t>Psykolog</a:t>
            </a:r>
            <a:endParaRPr/>
          </a:p>
          <a:p>
            <a:pPr marL="0" lvl="0" indent="0" algn="l" rtl="0">
              <a:spcBef>
                <a:spcPts val="560"/>
              </a:spcBef>
              <a:spcAft>
                <a:spcPts val="0"/>
              </a:spcAft>
              <a:buClr>
                <a:srgbClr val="595959"/>
              </a:buClr>
              <a:buSzPts val="2800"/>
              <a:buNone/>
            </a:pPr>
            <a:endParaRPr sz="2800"/>
          </a:p>
          <a:p>
            <a:pPr marL="0" lvl="0" indent="0" algn="l" rtl="0">
              <a:spcBef>
                <a:spcPts val="560"/>
              </a:spcBef>
              <a:spcAft>
                <a:spcPts val="0"/>
              </a:spcAft>
              <a:buClr>
                <a:srgbClr val="595959"/>
              </a:buClr>
              <a:buSzPts val="2800"/>
              <a:buNone/>
            </a:pPr>
            <a:r>
              <a:rPr lang="sv-SE" sz="2800"/>
              <a:t>Konsultläkare</a:t>
            </a:r>
            <a:endParaRPr/>
          </a:p>
        </p:txBody>
      </p:sp>
      <p:sp>
        <p:nvSpPr>
          <p:cNvPr id="191" name="Google Shape;191;p25"/>
          <p:cNvSpPr txBox="1">
            <a:spLocks noGrp="1"/>
          </p:cNvSpPr>
          <p:nvPr>
            <p:ph type="body" idx="3"/>
          </p:nvPr>
        </p:nvSpPr>
        <p:spPr>
          <a:xfrm>
            <a:off x="4800889" y="0"/>
            <a:ext cx="4041775" cy="639762"/>
          </a:xfrm>
          <a:prstGeom prst="rect">
            <a:avLst/>
          </a:prstGeom>
          <a:noFill/>
          <a:ln>
            <a:noFill/>
          </a:ln>
        </p:spPr>
        <p:txBody>
          <a:bodyPr spcFirstLastPara="1" wrap="square" lIns="91425" tIns="45700" rIns="91425" bIns="45700" anchor="b" anchorCtr="0">
            <a:normAutofit/>
          </a:bodyPr>
          <a:lstStyle/>
          <a:p>
            <a:pPr marL="0" lvl="0" indent="0" algn="ctr" rtl="0">
              <a:spcBef>
                <a:spcPts val="0"/>
              </a:spcBef>
              <a:spcAft>
                <a:spcPts val="0"/>
              </a:spcAft>
              <a:buClr>
                <a:srgbClr val="595959"/>
              </a:buClr>
              <a:buSzPts val="2800"/>
              <a:buNone/>
            </a:pPr>
            <a:r>
              <a:rPr lang="sv-SE" sz="2800"/>
              <a:t>Exempel på insatser</a:t>
            </a:r>
            <a:endParaRPr/>
          </a:p>
        </p:txBody>
      </p:sp>
      <p:sp>
        <p:nvSpPr>
          <p:cNvPr id="192" name="Google Shape;192;p25"/>
          <p:cNvSpPr txBox="1">
            <a:spLocks noGrp="1"/>
          </p:cNvSpPr>
          <p:nvPr>
            <p:ph type="sldNum" idx="12"/>
          </p:nvPr>
        </p:nvSpPr>
        <p:spPr>
          <a:xfrm>
            <a:off x="402648" y="6344993"/>
            <a:ext cx="582988"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sv-SE"/>
              <a:t>11</a:t>
            </a:fld>
            <a:endParaRPr/>
          </a:p>
        </p:txBody>
      </p:sp>
      <p:sp>
        <p:nvSpPr>
          <p:cNvPr id="193" name="Google Shape;193;p25"/>
          <p:cNvSpPr>
            <a:spLocks noGrp="1"/>
          </p:cNvSpPr>
          <p:nvPr>
            <p:ph type="body" idx="4"/>
          </p:nvPr>
        </p:nvSpPr>
        <p:spPr>
          <a:xfrm>
            <a:off x="3789576" y="870268"/>
            <a:ext cx="2493818" cy="639762"/>
          </a:xfrm>
          <a:prstGeom prst="ellipse">
            <a:avLst/>
          </a:prstGeom>
          <a:solidFill>
            <a:srgbClr val="8CB3E3"/>
          </a:solidFill>
          <a:ln>
            <a:noFill/>
          </a:ln>
          <a:effectLst>
            <a:outerShdw blurRad="50800" dist="38100" dir="5400000" algn="t" rotWithShape="0">
              <a:srgbClr val="000000">
                <a:alpha val="40000"/>
              </a:srgbClr>
            </a:outerShdw>
          </a:effectLst>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1600"/>
              <a:buNone/>
            </a:pPr>
            <a:r>
              <a:rPr lang="sv-SE" sz="1600" b="1">
                <a:solidFill>
                  <a:schemeClr val="dk1"/>
                </a:solidFill>
                <a:latin typeface="Asap Medium"/>
                <a:ea typeface="Asap Medium"/>
                <a:cs typeface="Asap Medium"/>
                <a:sym typeface="Asap Medium"/>
              </a:rPr>
              <a:t>Kommunikation</a:t>
            </a:r>
            <a:endParaRPr/>
          </a:p>
        </p:txBody>
      </p:sp>
      <p:sp>
        <p:nvSpPr>
          <p:cNvPr id="194" name="Google Shape;194;p25"/>
          <p:cNvSpPr/>
          <p:nvPr/>
        </p:nvSpPr>
        <p:spPr>
          <a:xfrm>
            <a:off x="6558166" y="1382946"/>
            <a:ext cx="2493818" cy="639763"/>
          </a:xfrm>
          <a:prstGeom prst="ellipse">
            <a:avLst/>
          </a:prstGeom>
          <a:solidFill>
            <a:srgbClr val="C5D8F1"/>
          </a:solidFill>
          <a:ln w="9525" cap="flat" cmpd="sng">
            <a:solidFill>
              <a:srgbClr val="7F7F7F"/>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sv-SE" sz="1600" b="1">
                <a:solidFill>
                  <a:schemeClr val="dk1"/>
                </a:solidFill>
                <a:latin typeface="Asap Medium"/>
                <a:ea typeface="Asap Medium"/>
                <a:cs typeface="Asap Medium"/>
                <a:sym typeface="Asap Medium"/>
              </a:rPr>
              <a:t>Fysisk</a:t>
            </a:r>
            <a:r>
              <a:rPr lang="sv-SE" sz="1600">
                <a:solidFill>
                  <a:schemeClr val="dk1"/>
                </a:solidFill>
                <a:latin typeface="Asap Medium"/>
                <a:ea typeface="Asap Medium"/>
                <a:cs typeface="Asap Medium"/>
                <a:sym typeface="Asap Medium"/>
              </a:rPr>
              <a:t> </a:t>
            </a:r>
            <a:r>
              <a:rPr lang="sv-SE" sz="1600" b="1">
                <a:solidFill>
                  <a:schemeClr val="dk1"/>
                </a:solidFill>
                <a:latin typeface="Asap Medium"/>
                <a:ea typeface="Asap Medium"/>
                <a:cs typeface="Asap Medium"/>
                <a:sym typeface="Asap Medium"/>
              </a:rPr>
              <a:t>träning</a:t>
            </a:r>
            <a:endParaRPr/>
          </a:p>
        </p:txBody>
      </p:sp>
      <p:sp>
        <p:nvSpPr>
          <p:cNvPr id="195" name="Google Shape;195;p25"/>
          <p:cNvSpPr/>
          <p:nvPr/>
        </p:nvSpPr>
        <p:spPr>
          <a:xfrm>
            <a:off x="3789576" y="1844938"/>
            <a:ext cx="2493818" cy="638615"/>
          </a:xfrm>
          <a:prstGeom prst="ellipse">
            <a:avLst/>
          </a:prstGeom>
          <a:solidFill>
            <a:srgbClr val="8CB3E3"/>
          </a:solidFill>
          <a:ln w="9525" cap="flat" cmpd="sng">
            <a:solidFill>
              <a:srgbClr val="7F7F7F"/>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sv-SE" sz="1600" b="1">
                <a:solidFill>
                  <a:schemeClr val="dk1"/>
                </a:solidFill>
                <a:latin typeface="Asap Medium"/>
                <a:ea typeface="Asap Medium"/>
                <a:cs typeface="Asap Medium"/>
                <a:sym typeface="Asap Medium"/>
              </a:rPr>
              <a:t>Samtalskontakt</a:t>
            </a:r>
            <a:endParaRPr/>
          </a:p>
        </p:txBody>
      </p:sp>
      <p:sp>
        <p:nvSpPr>
          <p:cNvPr id="196" name="Google Shape;196;p25"/>
          <p:cNvSpPr/>
          <p:nvPr/>
        </p:nvSpPr>
        <p:spPr>
          <a:xfrm>
            <a:off x="3793783" y="5413350"/>
            <a:ext cx="2493817" cy="637467"/>
          </a:xfrm>
          <a:prstGeom prst="ellipse">
            <a:avLst/>
          </a:prstGeom>
          <a:solidFill>
            <a:srgbClr val="8CB3E3"/>
          </a:solidFill>
          <a:ln w="9525" cap="flat" cmpd="sng">
            <a:solidFill>
              <a:srgbClr val="7F7F7F"/>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sv-SE" sz="1600" b="1">
                <a:solidFill>
                  <a:schemeClr val="dk1"/>
                </a:solidFill>
                <a:latin typeface="Asap Medium"/>
                <a:ea typeface="Asap Medium"/>
                <a:cs typeface="Asap Medium"/>
                <a:sym typeface="Asap Medium"/>
              </a:rPr>
              <a:t>Framtidsplanering</a:t>
            </a:r>
            <a:endParaRPr/>
          </a:p>
        </p:txBody>
      </p:sp>
      <p:sp>
        <p:nvSpPr>
          <p:cNvPr id="197" name="Google Shape;197;p25"/>
          <p:cNvSpPr/>
          <p:nvPr/>
        </p:nvSpPr>
        <p:spPr>
          <a:xfrm>
            <a:off x="6558166" y="4141682"/>
            <a:ext cx="2493818" cy="638616"/>
          </a:xfrm>
          <a:prstGeom prst="ellipse">
            <a:avLst/>
          </a:prstGeom>
          <a:solidFill>
            <a:srgbClr val="C5D8F1"/>
          </a:solidFill>
          <a:ln w="9525" cap="flat" cmpd="sng">
            <a:solidFill>
              <a:srgbClr val="7F7F7F"/>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sv-SE" sz="1600" b="1">
                <a:solidFill>
                  <a:schemeClr val="dk1"/>
                </a:solidFill>
                <a:latin typeface="Asap Medium"/>
                <a:ea typeface="Asap Medium"/>
                <a:cs typeface="Asap Medium"/>
                <a:sym typeface="Asap Medium"/>
              </a:rPr>
              <a:t>Boendeträning</a:t>
            </a:r>
            <a:endParaRPr/>
          </a:p>
        </p:txBody>
      </p:sp>
      <p:sp>
        <p:nvSpPr>
          <p:cNvPr id="198" name="Google Shape;198;p25"/>
          <p:cNvSpPr/>
          <p:nvPr/>
        </p:nvSpPr>
        <p:spPr>
          <a:xfrm>
            <a:off x="6558166" y="2311963"/>
            <a:ext cx="2493818" cy="638615"/>
          </a:xfrm>
          <a:prstGeom prst="ellipse">
            <a:avLst/>
          </a:prstGeom>
          <a:solidFill>
            <a:srgbClr val="C5D8F1"/>
          </a:solidFill>
          <a:ln w="9525" cap="flat" cmpd="sng">
            <a:solidFill>
              <a:srgbClr val="7F7F7F"/>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sv-SE" sz="1600" b="1">
                <a:solidFill>
                  <a:schemeClr val="dk1"/>
                </a:solidFill>
                <a:latin typeface="Asap Medium"/>
                <a:ea typeface="Asap Medium"/>
                <a:cs typeface="Asap Medium"/>
                <a:sym typeface="Asap Medium"/>
              </a:rPr>
              <a:t>Struktur</a:t>
            </a:r>
            <a:endParaRPr/>
          </a:p>
        </p:txBody>
      </p:sp>
      <p:cxnSp>
        <p:nvCxnSpPr>
          <p:cNvPr id="199" name="Google Shape;199;p25"/>
          <p:cNvCxnSpPr/>
          <p:nvPr/>
        </p:nvCxnSpPr>
        <p:spPr>
          <a:xfrm>
            <a:off x="3722694" y="205409"/>
            <a:ext cx="0" cy="6504709"/>
          </a:xfrm>
          <a:prstGeom prst="straightConnector1">
            <a:avLst/>
          </a:prstGeom>
          <a:noFill/>
          <a:ln w="25400" cap="flat" cmpd="sng">
            <a:solidFill>
              <a:schemeClr val="accent1"/>
            </a:solidFill>
            <a:prstDash val="solid"/>
            <a:round/>
            <a:headEnd type="none" w="sm" len="sm"/>
            <a:tailEnd type="none" w="sm" len="sm"/>
          </a:ln>
          <a:effectLst>
            <a:outerShdw blurRad="40000" dist="20000" dir="5400000" rotWithShape="0">
              <a:srgbClr val="000000">
                <a:alpha val="37647"/>
              </a:srgbClr>
            </a:outerShdw>
          </a:effectLst>
        </p:spPr>
      </p:cxnSp>
      <p:sp>
        <p:nvSpPr>
          <p:cNvPr id="200" name="Google Shape;200;p25"/>
          <p:cNvSpPr/>
          <p:nvPr/>
        </p:nvSpPr>
        <p:spPr>
          <a:xfrm>
            <a:off x="3793783" y="3669426"/>
            <a:ext cx="2493818" cy="638615"/>
          </a:xfrm>
          <a:prstGeom prst="ellipse">
            <a:avLst/>
          </a:prstGeom>
          <a:solidFill>
            <a:srgbClr val="8CB3E3"/>
          </a:solidFill>
          <a:ln w="9525" cap="flat" cmpd="sng">
            <a:solidFill>
              <a:srgbClr val="7F7F7F"/>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sv-SE" sz="1600" b="1">
                <a:solidFill>
                  <a:schemeClr val="dk1"/>
                </a:solidFill>
                <a:latin typeface="Asap Medium"/>
                <a:ea typeface="Asap Medium"/>
                <a:cs typeface="Asap Medium"/>
                <a:sym typeface="Asap Medium"/>
              </a:rPr>
              <a:t>Fritid</a:t>
            </a:r>
            <a:endParaRPr/>
          </a:p>
        </p:txBody>
      </p:sp>
      <p:sp>
        <p:nvSpPr>
          <p:cNvPr id="201" name="Google Shape;201;p25"/>
          <p:cNvSpPr/>
          <p:nvPr/>
        </p:nvSpPr>
        <p:spPr>
          <a:xfrm>
            <a:off x="3789576" y="4541388"/>
            <a:ext cx="2493818" cy="638615"/>
          </a:xfrm>
          <a:prstGeom prst="ellipse">
            <a:avLst/>
          </a:prstGeom>
          <a:solidFill>
            <a:srgbClr val="8CB3E3"/>
          </a:solidFill>
          <a:ln w="9525" cap="flat" cmpd="sng">
            <a:solidFill>
              <a:srgbClr val="7F7F7F"/>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sv-SE" sz="1600" b="1">
                <a:solidFill>
                  <a:schemeClr val="dk1"/>
                </a:solidFill>
                <a:latin typeface="Asap Medium"/>
                <a:ea typeface="Asap Medium"/>
                <a:cs typeface="Asap Medium"/>
                <a:sym typeface="Asap Medium"/>
              </a:rPr>
              <a:t>Myndighets-kontakter</a:t>
            </a:r>
            <a:endParaRPr sz="1600" b="1">
              <a:solidFill>
                <a:schemeClr val="dk1"/>
              </a:solidFill>
              <a:latin typeface="Asap Medium"/>
              <a:ea typeface="Asap Medium"/>
              <a:cs typeface="Asap Medium"/>
              <a:sym typeface="Asap Medium"/>
            </a:endParaRPr>
          </a:p>
        </p:txBody>
      </p:sp>
      <p:sp>
        <p:nvSpPr>
          <p:cNvPr id="202" name="Google Shape;202;p25"/>
          <p:cNvSpPr/>
          <p:nvPr/>
        </p:nvSpPr>
        <p:spPr>
          <a:xfrm>
            <a:off x="6558166" y="5043937"/>
            <a:ext cx="2493818" cy="638615"/>
          </a:xfrm>
          <a:prstGeom prst="ellipse">
            <a:avLst/>
          </a:prstGeom>
          <a:solidFill>
            <a:srgbClr val="C5D8F1"/>
          </a:solidFill>
          <a:ln w="9525" cap="flat" cmpd="sng">
            <a:solidFill>
              <a:srgbClr val="7F7F7F"/>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sv-SE" sz="1600" b="1">
                <a:solidFill>
                  <a:schemeClr val="dk1"/>
                </a:solidFill>
                <a:latin typeface="Asap Medium"/>
                <a:ea typeface="Asap Medium"/>
                <a:cs typeface="Asap Medium"/>
                <a:sym typeface="Asap Medium"/>
              </a:rPr>
              <a:t>Utredningar</a:t>
            </a:r>
            <a:endParaRPr/>
          </a:p>
        </p:txBody>
      </p:sp>
      <p:sp>
        <p:nvSpPr>
          <p:cNvPr id="203" name="Google Shape;203;p25"/>
          <p:cNvSpPr/>
          <p:nvPr/>
        </p:nvSpPr>
        <p:spPr>
          <a:xfrm>
            <a:off x="3793783" y="2784158"/>
            <a:ext cx="2493818" cy="638615"/>
          </a:xfrm>
          <a:prstGeom prst="ellipse">
            <a:avLst/>
          </a:prstGeom>
          <a:solidFill>
            <a:srgbClr val="8CB3E3"/>
          </a:solidFill>
          <a:ln w="9525" cap="flat" cmpd="sng">
            <a:solidFill>
              <a:srgbClr val="7F7F7F"/>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sv-SE" sz="1600" b="1">
                <a:solidFill>
                  <a:schemeClr val="dk1"/>
                </a:solidFill>
                <a:latin typeface="Asap Medium"/>
                <a:ea typeface="Asap Medium"/>
                <a:cs typeface="Asap Medium"/>
                <a:sym typeface="Asap Medium"/>
              </a:rPr>
              <a:t>Hjälpmedel</a:t>
            </a:r>
            <a:endParaRPr/>
          </a:p>
        </p:txBody>
      </p:sp>
      <p:sp>
        <p:nvSpPr>
          <p:cNvPr id="204" name="Google Shape;204;p25"/>
          <p:cNvSpPr/>
          <p:nvPr/>
        </p:nvSpPr>
        <p:spPr>
          <a:xfrm>
            <a:off x="6558166" y="3218482"/>
            <a:ext cx="2493818" cy="638615"/>
          </a:xfrm>
          <a:prstGeom prst="ellipse">
            <a:avLst/>
          </a:prstGeom>
          <a:solidFill>
            <a:srgbClr val="C5D8F1"/>
          </a:solidFill>
          <a:ln w="9525" cap="flat" cmpd="sng">
            <a:solidFill>
              <a:srgbClr val="7F7F7F"/>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sv-SE" sz="1600" b="1">
                <a:solidFill>
                  <a:schemeClr val="dk1"/>
                </a:solidFill>
                <a:latin typeface="Asap Medium"/>
                <a:ea typeface="Asap Medium"/>
                <a:cs typeface="Asap Medium"/>
                <a:sym typeface="Asap Medium"/>
              </a:rPr>
              <a:t>Kost</a:t>
            </a:r>
            <a:endParaRPr/>
          </a:p>
        </p:txBody>
      </p:sp>
    </p:spTree>
  </p:cSld>
  <p:clrMapOvr>
    <a:masterClrMapping/>
  </p:clrMapOvr>
  <mc:AlternateContent xmlns:mc="http://schemas.openxmlformats.org/markup-compatibility/2006" xmlns:p14="http://schemas.microsoft.com/office/powerpoint/2010/main">
    <mc:Choice Requires="p14">
      <p:transition spd="med" p14:dur="55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1">
                                            <p:txEl>
                                              <p:pRg st="0" end="0"/>
                                            </p:txEl>
                                          </p:spTgt>
                                        </p:tgtEl>
                                        <p:attrNameLst>
                                          <p:attrName>style.visibility</p:attrName>
                                        </p:attrNameLst>
                                      </p:cBhvr>
                                      <p:to>
                                        <p:strVal val="visible"/>
                                      </p:to>
                                    </p:set>
                                    <p:animEffect transition="in" filter="fade">
                                      <p:cBhvr>
                                        <p:cTn id="7" dur="2000"/>
                                        <p:tgtEl>
                                          <p:spTgt spid="191">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93">
                                            <p:txEl>
                                              <p:pRg st="0" end="0"/>
                                            </p:txEl>
                                          </p:spTgt>
                                        </p:tgtEl>
                                        <p:attrNameLst>
                                          <p:attrName>style.visibility</p:attrName>
                                        </p:attrNameLst>
                                      </p:cBhvr>
                                      <p:to>
                                        <p:strVal val="visible"/>
                                      </p:to>
                                    </p:set>
                                    <p:animEffect transition="in" filter="fade">
                                      <p:cBhvr>
                                        <p:cTn id="10" dur="2000"/>
                                        <p:tgtEl>
                                          <p:spTgt spid="193">
                                            <p:txEl>
                                              <p:pRg st="0" end="0"/>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94"/>
                                        </p:tgtEl>
                                        <p:attrNameLst>
                                          <p:attrName>style.visibility</p:attrName>
                                        </p:attrNameLst>
                                      </p:cBhvr>
                                      <p:to>
                                        <p:strVal val="visible"/>
                                      </p:to>
                                    </p:set>
                                    <p:animEffect transition="in" filter="fade">
                                      <p:cBhvr>
                                        <p:cTn id="13" dur="2000"/>
                                        <p:tgtEl>
                                          <p:spTgt spid="194"/>
                                        </p:tgtEl>
                                      </p:cBhvr>
                                    </p:animEffect>
                                  </p:childTnLst>
                                </p:cTn>
                              </p:par>
                              <p:par>
                                <p:cTn id="14" presetID="10" presetClass="entr" presetSubtype="0" fill="hold" nodeType="withEffect">
                                  <p:stCondLst>
                                    <p:cond delay="0"/>
                                  </p:stCondLst>
                                  <p:childTnLst>
                                    <p:set>
                                      <p:cBhvr>
                                        <p:cTn id="15" dur="1" fill="hold">
                                          <p:stCondLst>
                                            <p:cond delay="0"/>
                                          </p:stCondLst>
                                        </p:cTn>
                                        <p:tgtEl>
                                          <p:spTgt spid="195"/>
                                        </p:tgtEl>
                                        <p:attrNameLst>
                                          <p:attrName>style.visibility</p:attrName>
                                        </p:attrNameLst>
                                      </p:cBhvr>
                                      <p:to>
                                        <p:strVal val="visible"/>
                                      </p:to>
                                    </p:set>
                                    <p:animEffect transition="in" filter="fade">
                                      <p:cBhvr>
                                        <p:cTn id="16" dur="2000"/>
                                        <p:tgtEl>
                                          <p:spTgt spid="195"/>
                                        </p:tgtEl>
                                      </p:cBhvr>
                                    </p:animEffect>
                                  </p:childTnLst>
                                </p:cTn>
                              </p:par>
                              <p:par>
                                <p:cTn id="17" presetID="10" presetClass="entr" presetSubtype="0" fill="hold" nodeType="withEffect">
                                  <p:stCondLst>
                                    <p:cond delay="0"/>
                                  </p:stCondLst>
                                  <p:childTnLst>
                                    <p:set>
                                      <p:cBhvr>
                                        <p:cTn id="18" dur="1" fill="hold">
                                          <p:stCondLst>
                                            <p:cond delay="0"/>
                                          </p:stCondLst>
                                        </p:cTn>
                                        <p:tgtEl>
                                          <p:spTgt spid="198"/>
                                        </p:tgtEl>
                                        <p:attrNameLst>
                                          <p:attrName>style.visibility</p:attrName>
                                        </p:attrNameLst>
                                      </p:cBhvr>
                                      <p:to>
                                        <p:strVal val="visible"/>
                                      </p:to>
                                    </p:set>
                                    <p:animEffect transition="in" filter="fade">
                                      <p:cBhvr>
                                        <p:cTn id="19" dur="2000"/>
                                        <p:tgtEl>
                                          <p:spTgt spid="198"/>
                                        </p:tgtEl>
                                      </p:cBhvr>
                                    </p:animEffect>
                                  </p:childTnLst>
                                </p:cTn>
                              </p:par>
                              <p:par>
                                <p:cTn id="20" presetID="10" presetClass="entr" presetSubtype="0" fill="hold" nodeType="withEffect">
                                  <p:stCondLst>
                                    <p:cond delay="0"/>
                                  </p:stCondLst>
                                  <p:childTnLst>
                                    <p:set>
                                      <p:cBhvr>
                                        <p:cTn id="21" dur="1" fill="hold">
                                          <p:stCondLst>
                                            <p:cond delay="0"/>
                                          </p:stCondLst>
                                        </p:cTn>
                                        <p:tgtEl>
                                          <p:spTgt spid="203"/>
                                        </p:tgtEl>
                                        <p:attrNameLst>
                                          <p:attrName>style.visibility</p:attrName>
                                        </p:attrNameLst>
                                      </p:cBhvr>
                                      <p:to>
                                        <p:strVal val="visible"/>
                                      </p:to>
                                    </p:set>
                                    <p:animEffect transition="in" filter="fade">
                                      <p:cBhvr>
                                        <p:cTn id="22" dur="2000"/>
                                        <p:tgtEl>
                                          <p:spTgt spid="203"/>
                                        </p:tgtEl>
                                      </p:cBhvr>
                                    </p:animEffect>
                                  </p:childTnLst>
                                </p:cTn>
                              </p:par>
                              <p:par>
                                <p:cTn id="23" presetID="10" presetClass="entr" presetSubtype="0" fill="hold" nodeType="withEffect">
                                  <p:stCondLst>
                                    <p:cond delay="0"/>
                                  </p:stCondLst>
                                  <p:childTnLst>
                                    <p:set>
                                      <p:cBhvr>
                                        <p:cTn id="24" dur="1" fill="hold">
                                          <p:stCondLst>
                                            <p:cond delay="0"/>
                                          </p:stCondLst>
                                        </p:cTn>
                                        <p:tgtEl>
                                          <p:spTgt spid="204"/>
                                        </p:tgtEl>
                                        <p:attrNameLst>
                                          <p:attrName>style.visibility</p:attrName>
                                        </p:attrNameLst>
                                      </p:cBhvr>
                                      <p:to>
                                        <p:strVal val="visible"/>
                                      </p:to>
                                    </p:set>
                                    <p:animEffect transition="in" filter="fade">
                                      <p:cBhvr>
                                        <p:cTn id="25" dur="2000"/>
                                        <p:tgtEl>
                                          <p:spTgt spid="204"/>
                                        </p:tgtEl>
                                      </p:cBhvr>
                                    </p:animEffect>
                                  </p:childTnLst>
                                </p:cTn>
                              </p:par>
                              <p:par>
                                <p:cTn id="26" presetID="10" presetClass="entr" presetSubtype="0" fill="hold" nodeType="withEffect">
                                  <p:stCondLst>
                                    <p:cond delay="0"/>
                                  </p:stCondLst>
                                  <p:childTnLst>
                                    <p:set>
                                      <p:cBhvr>
                                        <p:cTn id="27" dur="1" fill="hold">
                                          <p:stCondLst>
                                            <p:cond delay="0"/>
                                          </p:stCondLst>
                                        </p:cTn>
                                        <p:tgtEl>
                                          <p:spTgt spid="200"/>
                                        </p:tgtEl>
                                        <p:attrNameLst>
                                          <p:attrName>style.visibility</p:attrName>
                                        </p:attrNameLst>
                                      </p:cBhvr>
                                      <p:to>
                                        <p:strVal val="visible"/>
                                      </p:to>
                                    </p:set>
                                    <p:animEffect transition="in" filter="fade">
                                      <p:cBhvr>
                                        <p:cTn id="28" dur="2000"/>
                                        <p:tgtEl>
                                          <p:spTgt spid="200"/>
                                        </p:tgtEl>
                                      </p:cBhvr>
                                    </p:animEffect>
                                  </p:childTnLst>
                                </p:cTn>
                              </p:par>
                              <p:par>
                                <p:cTn id="29" presetID="10" presetClass="entr" presetSubtype="0" fill="hold" nodeType="withEffect">
                                  <p:stCondLst>
                                    <p:cond delay="0"/>
                                  </p:stCondLst>
                                  <p:childTnLst>
                                    <p:set>
                                      <p:cBhvr>
                                        <p:cTn id="30" dur="1" fill="hold">
                                          <p:stCondLst>
                                            <p:cond delay="0"/>
                                          </p:stCondLst>
                                        </p:cTn>
                                        <p:tgtEl>
                                          <p:spTgt spid="197"/>
                                        </p:tgtEl>
                                        <p:attrNameLst>
                                          <p:attrName>style.visibility</p:attrName>
                                        </p:attrNameLst>
                                      </p:cBhvr>
                                      <p:to>
                                        <p:strVal val="visible"/>
                                      </p:to>
                                    </p:set>
                                    <p:animEffect transition="in" filter="fade">
                                      <p:cBhvr>
                                        <p:cTn id="31" dur="2000"/>
                                        <p:tgtEl>
                                          <p:spTgt spid="197"/>
                                        </p:tgtEl>
                                      </p:cBhvr>
                                    </p:animEffect>
                                  </p:childTnLst>
                                </p:cTn>
                              </p:par>
                              <p:par>
                                <p:cTn id="32" presetID="10" presetClass="entr" presetSubtype="0" fill="hold" nodeType="withEffect">
                                  <p:stCondLst>
                                    <p:cond delay="0"/>
                                  </p:stCondLst>
                                  <p:childTnLst>
                                    <p:set>
                                      <p:cBhvr>
                                        <p:cTn id="33" dur="1" fill="hold">
                                          <p:stCondLst>
                                            <p:cond delay="0"/>
                                          </p:stCondLst>
                                        </p:cTn>
                                        <p:tgtEl>
                                          <p:spTgt spid="201"/>
                                        </p:tgtEl>
                                        <p:attrNameLst>
                                          <p:attrName>style.visibility</p:attrName>
                                        </p:attrNameLst>
                                      </p:cBhvr>
                                      <p:to>
                                        <p:strVal val="visible"/>
                                      </p:to>
                                    </p:set>
                                    <p:animEffect transition="in" filter="fade">
                                      <p:cBhvr>
                                        <p:cTn id="34" dur="2000"/>
                                        <p:tgtEl>
                                          <p:spTgt spid="201"/>
                                        </p:tgtEl>
                                      </p:cBhvr>
                                    </p:animEffect>
                                  </p:childTnLst>
                                </p:cTn>
                              </p:par>
                              <p:par>
                                <p:cTn id="35" presetID="10" presetClass="entr" presetSubtype="0" fill="hold" nodeType="withEffect">
                                  <p:stCondLst>
                                    <p:cond delay="0"/>
                                  </p:stCondLst>
                                  <p:childTnLst>
                                    <p:set>
                                      <p:cBhvr>
                                        <p:cTn id="36" dur="1" fill="hold">
                                          <p:stCondLst>
                                            <p:cond delay="0"/>
                                          </p:stCondLst>
                                        </p:cTn>
                                        <p:tgtEl>
                                          <p:spTgt spid="202"/>
                                        </p:tgtEl>
                                        <p:attrNameLst>
                                          <p:attrName>style.visibility</p:attrName>
                                        </p:attrNameLst>
                                      </p:cBhvr>
                                      <p:to>
                                        <p:strVal val="visible"/>
                                      </p:to>
                                    </p:set>
                                    <p:animEffect transition="in" filter="fade">
                                      <p:cBhvr>
                                        <p:cTn id="37" dur="2000"/>
                                        <p:tgtEl>
                                          <p:spTgt spid="202"/>
                                        </p:tgtEl>
                                      </p:cBhvr>
                                    </p:animEffect>
                                  </p:childTnLst>
                                </p:cTn>
                              </p:par>
                              <p:par>
                                <p:cTn id="38" presetID="10" presetClass="entr" presetSubtype="0" fill="hold" nodeType="withEffect">
                                  <p:stCondLst>
                                    <p:cond delay="0"/>
                                  </p:stCondLst>
                                  <p:childTnLst>
                                    <p:set>
                                      <p:cBhvr>
                                        <p:cTn id="39" dur="1" fill="hold">
                                          <p:stCondLst>
                                            <p:cond delay="0"/>
                                          </p:stCondLst>
                                        </p:cTn>
                                        <p:tgtEl>
                                          <p:spTgt spid="196"/>
                                        </p:tgtEl>
                                        <p:attrNameLst>
                                          <p:attrName>style.visibility</p:attrName>
                                        </p:attrNameLst>
                                      </p:cBhvr>
                                      <p:to>
                                        <p:strVal val="visible"/>
                                      </p:to>
                                    </p:set>
                                    <p:animEffect transition="in" filter="fade">
                                      <p:cBhvr>
                                        <p:cTn id="40" dur="2000"/>
                                        <p:tgtEl>
                                          <p:spTgt spid="196"/>
                                        </p:tgtEl>
                                      </p:cBhvr>
                                    </p:animEffect>
                                  </p:childTnLst>
                                </p:cTn>
                              </p:par>
                              <p:par>
                                <p:cTn id="41" presetID="10" presetClass="entr" presetSubtype="0" fill="hold" nodeType="withEffect">
                                  <p:stCondLst>
                                    <p:cond delay="0"/>
                                  </p:stCondLst>
                                  <p:childTnLst>
                                    <p:set>
                                      <p:cBhvr>
                                        <p:cTn id="42" dur="1" fill="hold">
                                          <p:stCondLst>
                                            <p:cond delay="0"/>
                                          </p:stCondLst>
                                        </p:cTn>
                                        <p:tgtEl>
                                          <p:spTgt spid="199"/>
                                        </p:tgtEl>
                                        <p:attrNameLst>
                                          <p:attrName>style.visibility</p:attrName>
                                        </p:attrNameLst>
                                      </p:cBhvr>
                                      <p:to>
                                        <p:strVal val="visible"/>
                                      </p:to>
                                    </p:set>
                                    <p:animEffect transition="in" filter="fade">
                                      <p:cBhvr>
                                        <p:cTn id="43" dur="20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26"/>
          <p:cNvSpPr txBox="1">
            <a:spLocks noGrp="1"/>
          </p:cNvSpPr>
          <p:nvPr>
            <p:ph type="title"/>
          </p:nvPr>
        </p:nvSpPr>
        <p:spPr>
          <a:xfrm>
            <a:off x="457200" y="274638"/>
            <a:ext cx="8455572" cy="752747"/>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595959"/>
              </a:buClr>
              <a:buSzPct val="100000"/>
              <a:buFont typeface="Asap"/>
              <a:buNone/>
            </a:pPr>
            <a:r>
              <a:rPr lang="sv-SE" sz="4000" b="1" i="0"/>
              <a:t>							Elevhem</a:t>
            </a:r>
            <a:br>
              <a:rPr lang="sv-SE" sz="4000" b="1" i="0"/>
            </a:br>
            <a:r>
              <a:rPr lang="sv-SE" sz="2700"/>
              <a:t>Lång resväg eller andra särskilda skäl berättigar elevhemsboende</a:t>
            </a:r>
            <a:br>
              <a:rPr lang="sv-SE" sz="1400"/>
            </a:br>
            <a:endParaRPr sz="1400"/>
          </a:p>
        </p:txBody>
      </p:sp>
      <p:pic>
        <p:nvPicPr>
          <p:cNvPr id="211" name="Google Shape;211;p26" descr="X:\Riks Habilitering\Gemensam\Foton\elevhemmen 20050928\IMG_0012.JPG"/>
          <p:cNvPicPr preferRelativeResize="0"/>
          <p:nvPr/>
        </p:nvPicPr>
        <p:blipFill rotWithShape="1">
          <a:blip r:embed="rId3">
            <a:alphaModFix/>
          </a:blip>
          <a:srcRect l="17" r="13839" b="1"/>
          <a:stretch/>
        </p:blipFill>
        <p:spPr>
          <a:xfrm>
            <a:off x="457200" y="1535113"/>
            <a:ext cx="4040188" cy="4591050"/>
          </a:xfrm>
          <a:prstGeom prst="rect">
            <a:avLst/>
          </a:prstGeom>
          <a:noFill/>
          <a:ln>
            <a:noFill/>
          </a:ln>
        </p:spPr>
      </p:pic>
      <p:sp>
        <p:nvSpPr>
          <p:cNvPr id="212" name="Google Shape;212;p26"/>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p>
            <a:pPr marL="0" lvl="0" indent="0" algn="l" rtl="0">
              <a:spcBef>
                <a:spcPts val="0"/>
              </a:spcBef>
              <a:spcAft>
                <a:spcPts val="0"/>
              </a:spcAft>
              <a:buClr>
                <a:srgbClr val="595959"/>
              </a:buClr>
              <a:buSzPts val="2400"/>
              <a:buNone/>
            </a:pPr>
            <a:r>
              <a:rPr lang="sv-SE"/>
              <a:t>Att bo på elevhem</a:t>
            </a:r>
            <a:endParaRPr/>
          </a:p>
        </p:txBody>
      </p:sp>
      <p:sp>
        <p:nvSpPr>
          <p:cNvPr id="213" name="Google Shape;213;p26"/>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fontScale="92500" lnSpcReduction="10000"/>
          </a:bodyPr>
          <a:lstStyle/>
          <a:p>
            <a:pPr marL="342900" lvl="0" indent="-342931" algn="l" rtl="0">
              <a:lnSpc>
                <a:spcPct val="90000"/>
              </a:lnSpc>
              <a:spcBef>
                <a:spcPts val="0"/>
              </a:spcBef>
              <a:spcAft>
                <a:spcPts val="0"/>
              </a:spcAft>
              <a:buClr>
                <a:srgbClr val="000000"/>
              </a:buClr>
              <a:buSzPct val="100000"/>
              <a:buFont typeface="Arial"/>
              <a:buChar char="•"/>
            </a:pPr>
            <a:r>
              <a:rPr lang="sv-SE" sz="1500">
                <a:solidFill>
                  <a:srgbClr val="000000"/>
                </a:solidFill>
              </a:rPr>
              <a:t>Eget rum i delad lägenhet</a:t>
            </a:r>
            <a:br>
              <a:rPr lang="sv-SE" sz="1500">
                <a:solidFill>
                  <a:srgbClr val="000000"/>
                </a:solidFill>
              </a:rPr>
            </a:br>
            <a:endParaRPr sz="1500"/>
          </a:p>
          <a:p>
            <a:pPr marL="342900" lvl="0" indent="-342931" algn="l" rtl="0">
              <a:lnSpc>
                <a:spcPct val="90000"/>
              </a:lnSpc>
              <a:spcBef>
                <a:spcPts val="277"/>
              </a:spcBef>
              <a:spcAft>
                <a:spcPts val="0"/>
              </a:spcAft>
              <a:buClr>
                <a:srgbClr val="595959"/>
              </a:buClr>
              <a:buSzPct val="100000"/>
              <a:buFont typeface="Arial"/>
              <a:buChar char="•"/>
            </a:pPr>
            <a:r>
              <a:rPr lang="sv-SE" sz="1500"/>
              <a:t>Bemanning dygnet runt, stänger endast under jul- och sommarlov</a:t>
            </a:r>
            <a:endParaRPr/>
          </a:p>
          <a:p>
            <a:pPr marL="342900" lvl="0" indent="-254825" algn="l" rtl="0">
              <a:lnSpc>
                <a:spcPct val="90000"/>
              </a:lnSpc>
              <a:spcBef>
                <a:spcPts val="277"/>
              </a:spcBef>
              <a:spcAft>
                <a:spcPts val="0"/>
              </a:spcAft>
              <a:buClr>
                <a:srgbClr val="595959"/>
              </a:buClr>
              <a:buSzPct val="100000"/>
              <a:buFont typeface="Arial"/>
              <a:buNone/>
            </a:pPr>
            <a:endParaRPr sz="1500"/>
          </a:p>
          <a:p>
            <a:pPr marL="342900" lvl="0" indent="-342931" algn="l" rtl="0">
              <a:lnSpc>
                <a:spcPct val="90000"/>
              </a:lnSpc>
              <a:spcBef>
                <a:spcPts val="277"/>
              </a:spcBef>
              <a:spcAft>
                <a:spcPts val="0"/>
              </a:spcAft>
              <a:buClr>
                <a:srgbClr val="595959"/>
              </a:buClr>
              <a:buSzPct val="100000"/>
              <a:buFont typeface="Arial"/>
              <a:buChar char="•"/>
            </a:pPr>
            <a:r>
              <a:rPr lang="sv-SE" sz="1500"/>
              <a:t>Hjälper, stöttar och assisterar efter individuella behov</a:t>
            </a:r>
            <a:endParaRPr/>
          </a:p>
          <a:p>
            <a:pPr marL="0" lvl="0" indent="0" algn="l" rtl="0">
              <a:lnSpc>
                <a:spcPct val="90000"/>
              </a:lnSpc>
              <a:spcBef>
                <a:spcPts val="277"/>
              </a:spcBef>
              <a:spcAft>
                <a:spcPts val="0"/>
              </a:spcAft>
              <a:buClr>
                <a:srgbClr val="595959"/>
              </a:buClr>
              <a:buSzPct val="100000"/>
              <a:buNone/>
            </a:pPr>
            <a:endParaRPr sz="1500"/>
          </a:p>
          <a:p>
            <a:pPr marL="342900" lvl="0" indent="-342931" algn="l" rtl="0">
              <a:lnSpc>
                <a:spcPct val="90000"/>
              </a:lnSpc>
              <a:spcBef>
                <a:spcPts val="277"/>
              </a:spcBef>
              <a:spcAft>
                <a:spcPts val="0"/>
              </a:spcAft>
              <a:buClr>
                <a:srgbClr val="595959"/>
              </a:buClr>
              <a:buSzPct val="100000"/>
              <a:buFont typeface="Arial"/>
              <a:buChar char="•"/>
            </a:pPr>
            <a:r>
              <a:rPr lang="sv-SE" sz="1500"/>
              <a:t>Ger stöd och uppmuntran för att alla ska ha en så meningsfull fritid som möjligt</a:t>
            </a:r>
            <a:endParaRPr/>
          </a:p>
          <a:p>
            <a:pPr marL="342900" lvl="0" indent="-254825" algn="l" rtl="0">
              <a:lnSpc>
                <a:spcPct val="90000"/>
              </a:lnSpc>
              <a:spcBef>
                <a:spcPts val="277"/>
              </a:spcBef>
              <a:spcAft>
                <a:spcPts val="0"/>
              </a:spcAft>
              <a:buClr>
                <a:srgbClr val="595959"/>
              </a:buClr>
              <a:buSzPct val="100000"/>
              <a:buFont typeface="Arial"/>
              <a:buNone/>
            </a:pPr>
            <a:endParaRPr sz="1500"/>
          </a:p>
          <a:p>
            <a:pPr marL="342900" lvl="0" indent="-342931" algn="l" rtl="0">
              <a:lnSpc>
                <a:spcPct val="90000"/>
              </a:lnSpc>
              <a:spcBef>
                <a:spcPts val="277"/>
              </a:spcBef>
              <a:spcAft>
                <a:spcPts val="0"/>
              </a:spcAft>
              <a:buClr>
                <a:srgbClr val="595959"/>
              </a:buClr>
              <a:buSzPct val="100000"/>
              <a:buFont typeface="Arial"/>
              <a:buChar char="•"/>
            </a:pPr>
            <a:r>
              <a:rPr lang="sv-SE" sz="1500"/>
              <a:t>Hos oss skapas möten, nya erfarenheter och relationer.</a:t>
            </a:r>
            <a:endParaRPr/>
          </a:p>
          <a:p>
            <a:pPr marL="0" lvl="0" indent="0" algn="l" rtl="0">
              <a:lnSpc>
                <a:spcPct val="90000"/>
              </a:lnSpc>
              <a:spcBef>
                <a:spcPts val="277"/>
              </a:spcBef>
              <a:spcAft>
                <a:spcPts val="0"/>
              </a:spcAft>
              <a:buClr>
                <a:srgbClr val="595959"/>
              </a:buClr>
              <a:buSzPct val="100000"/>
              <a:buNone/>
            </a:pPr>
            <a:endParaRPr sz="1500"/>
          </a:p>
          <a:p>
            <a:pPr marL="342900" lvl="0" indent="-342931" algn="l" rtl="0">
              <a:lnSpc>
                <a:spcPct val="90000"/>
              </a:lnSpc>
              <a:spcBef>
                <a:spcPts val="277"/>
              </a:spcBef>
              <a:spcAft>
                <a:spcPts val="0"/>
              </a:spcAft>
              <a:buClr>
                <a:srgbClr val="595959"/>
              </a:buClr>
              <a:buSzPct val="100000"/>
              <a:buFont typeface="Arial"/>
              <a:buChar char="•"/>
            </a:pPr>
            <a:r>
              <a:rPr lang="sv-SE" sz="1500"/>
              <a:t>Rehabilitering och självständighetsträning i vardagsaktiviteter</a:t>
            </a:r>
            <a:endParaRPr/>
          </a:p>
          <a:p>
            <a:pPr marL="342900" lvl="0" indent="-254825" algn="l" rtl="0">
              <a:lnSpc>
                <a:spcPct val="90000"/>
              </a:lnSpc>
              <a:spcBef>
                <a:spcPts val="277"/>
              </a:spcBef>
              <a:spcAft>
                <a:spcPts val="0"/>
              </a:spcAft>
              <a:buClr>
                <a:srgbClr val="595959"/>
              </a:buClr>
              <a:buSzPct val="100000"/>
              <a:buFont typeface="Arial"/>
              <a:buNone/>
            </a:pPr>
            <a:endParaRPr sz="1500"/>
          </a:p>
          <a:p>
            <a:pPr marL="342900" lvl="0" indent="-342931" algn="l" rtl="0">
              <a:lnSpc>
                <a:spcPct val="90000"/>
              </a:lnSpc>
              <a:spcBef>
                <a:spcPts val="277"/>
              </a:spcBef>
              <a:spcAft>
                <a:spcPts val="0"/>
              </a:spcAft>
              <a:buClr>
                <a:srgbClr val="595959"/>
              </a:buClr>
              <a:buSzPct val="100000"/>
              <a:buFont typeface="Arial"/>
              <a:buChar char="•"/>
            </a:pPr>
            <a:r>
              <a:rPr lang="sv-SE" sz="1500"/>
              <a:t>Tätt samarbete med habilitering och skola när det gäller t ex  kommunikation och träning </a:t>
            </a:r>
            <a:endParaRPr/>
          </a:p>
          <a:p>
            <a:pPr marL="0" lvl="0" indent="0" algn="l" rtl="0">
              <a:lnSpc>
                <a:spcPct val="90000"/>
              </a:lnSpc>
              <a:spcBef>
                <a:spcPts val="277"/>
              </a:spcBef>
              <a:spcAft>
                <a:spcPts val="0"/>
              </a:spcAft>
              <a:buClr>
                <a:srgbClr val="595959"/>
              </a:buClr>
              <a:buSzPct val="100000"/>
              <a:buNone/>
            </a:pPr>
            <a:endParaRPr sz="1500"/>
          </a:p>
        </p:txBody>
      </p:sp>
      <p:sp>
        <p:nvSpPr>
          <p:cNvPr id="214" name="Google Shape;214;p26"/>
          <p:cNvSpPr txBox="1">
            <a:spLocks noGrp="1"/>
          </p:cNvSpPr>
          <p:nvPr>
            <p:ph type="sldNum" idx="12"/>
          </p:nvPr>
        </p:nvSpPr>
        <p:spPr>
          <a:xfrm>
            <a:off x="402648" y="6344993"/>
            <a:ext cx="582988" cy="365125"/>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None/>
            </a:pPr>
            <a:fld id="{00000000-1234-1234-1234-123412341234}" type="slidenum">
              <a:rPr lang="sv-SE"/>
              <a:t>12</a:t>
            </a:fld>
            <a:endParaRPr/>
          </a:p>
        </p:txBody>
      </p:sp>
      <p:sp>
        <p:nvSpPr>
          <p:cNvPr id="215" name="Google Shape;215;p26"/>
          <p:cNvSpPr txBox="1"/>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p>
            <a:pPr marL="0" marR="0" lvl="0" indent="0" algn="l" rtl="0">
              <a:spcBef>
                <a:spcPts val="0"/>
              </a:spcBef>
              <a:spcAft>
                <a:spcPts val="0"/>
              </a:spcAft>
              <a:buClr>
                <a:srgbClr val="595959"/>
              </a:buClr>
              <a:buSzPts val="2400"/>
              <a:buFont typeface="Asap"/>
              <a:buNone/>
            </a:pPr>
            <a:endParaRPr sz="2400" b="1" i="0">
              <a:solidFill>
                <a:srgbClr val="595959"/>
              </a:solidFill>
              <a:latin typeface="Asap"/>
              <a:ea typeface="Asap"/>
              <a:cs typeface="Asap"/>
              <a:sym typeface="Asap"/>
            </a:endParaRPr>
          </a:p>
        </p:txBody>
      </p:sp>
    </p:spTree>
  </p:cSld>
  <p:clrMapOvr>
    <a:masterClrMapping/>
  </p:clrMapOvr>
  <mc:AlternateContent xmlns:mc="http://schemas.openxmlformats.org/markup-compatibility/2006" xmlns:p14="http://schemas.microsoft.com/office/powerpoint/2010/main">
    <mc:Choice Requires="p14">
      <p:transition spd="med" p14:dur="55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3">
                                            <p:txEl>
                                              <p:pRg st="0" end="0"/>
                                            </p:txEl>
                                          </p:spTgt>
                                        </p:tgtEl>
                                        <p:attrNameLst>
                                          <p:attrName>style.visibility</p:attrName>
                                        </p:attrNameLst>
                                      </p:cBhvr>
                                      <p:to>
                                        <p:strVal val="visible"/>
                                      </p:to>
                                    </p:set>
                                    <p:animEffect transition="in" filter="fade">
                                      <p:cBhvr>
                                        <p:cTn id="7" dur="2000"/>
                                        <p:tgtEl>
                                          <p:spTgt spid="21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13">
                                            <p:txEl>
                                              <p:pRg st="1" end="1"/>
                                            </p:txEl>
                                          </p:spTgt>
                                        </p:tgtEl>
                                        <p:attrNameLst>
                                          <p:attrName>style.visibility</p:attrName>
                                        </p:attrNameLst>
                                      </p:cBhvr>
                                      <p:to>
                                        <p:strVal val="visible"/>
                                      </p:to>
                                    </p:set>
                                    <p:animEffect transition="in" filter="fade">
                                      <p:cBhvr>
                                        <p:cTn id="10" dur="2000"/>
                                        <p:tgtEl>
                                          <p:spTgt spid="21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13">
                                            <p:txEl>
                                              <p:pRg st="3" end="3"/>
                                            </p:txEl>
                                          </p:spTgt>
                                        </p:tgtEl>
                                        <p:attrNameLst>
                                          <p:attrName>style.visibility</p:attrName>
                                        </p:attrNameLst>
                                      </p:cBhvr>
                                      <p:to>
                                        <p:strVal val="visible"/>
                                      </p:to>
                                    </p:set>
                                    <p:animEffect transition="in" filter="fade">
                                      <p:cBhvr>
                                        <p:cTn id="13" dur="2000"/>
                                        <p:tgtEl>
                                          <p:spTgt spid="213">
                                            <p:txEl>
                                              <p:pRg st="3" end="3"/>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213">
                                            <p:txEl>
                                              <p:pRg st="5" end="5"/>
                                            </p:txEl>
                                          </p:spTgt>
                                        </p:tgtEl>
                                        <p:attrNameLst>
                                          <p:attrName>style.visibility</p:attrName>
                                        </p:attrNameLst>
                                      </p:cBhvr>
                                      <p:to>
                                        <p:strVal val="visible"/>
                                      </p:to>
                                    </p:set>
                                    <p:animEffect transition="in" filter="fade">
                                      <p:cBhvr>
                                        <p:cTn id="16" dur="2000"/>
                                        <p:tgtEl>
                                          <p:spTgt spid="213">
                                            <p:txEl>
                                              <p:pRg st="5" end="5"/>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213">
                                            <p:txEl>
                                              <p:pRg st="7" end="7"/>
                                            </p:txEl>
                                          </p:spTgt>
                                        </p:tgtEl>
                                        <p:attrNameLst>
                                          <p:attrName>style.visibility</p:attrName>
                                        </p:attrNameLst>
                                      </p:cBhvr>
                                      <p:to>
                                        <p:strVal val="visible"/>
                                      </p:to>
                                    </p:set>
                                    <p:animEffect transition="in" filter="fade">
                                      <p:cBhvr>
                                        <p:cTn id="19" dur="2000"/>
                                        <p:tgtEl>
                                          <p:spTgt spid="213">
                                            <p:txEl>
                                              <p:pRg st="7" end="7"/>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213">
                                            <p:txEl>
                                              <p:pRg st="9" end="9"/>
                                            </p:txEl>
                                          </p:spTgt>
                                        </p:tgtEl>
                                        <p:attrNameLst>
                                          <p:attrName>style.visibility</p:attrName>
                                        </p:attrNameLst>
                                      </p:cBhvr>
                                      <p:to>
                                        <p:strVal val="visible"/>
                                      </p:to>
                                    </p:set>
                                    <p:animEffect transition="in" filter="fade">
                                      <p:cBhvr>
                                        <p:cTn id="22" dur="2000"/>
                                        <p:tgtEl>
                                          <p:spTgt spid="213">
                                            <p:txEl>
                                              <p:pRg st="9" end="9"/>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213">
                                            <p:txEl>
                                              <p:pRg st="11" end="11"/>
                                            </p:txEl>
                                          </p:spTgt>
                                        </p:tgtEl>
                                        <p:attrNameLst>
                                          <p:attrName>style.visibility</p:attrName>
                                        </p:attrNameLst>
                                      </p:cBhvr>
                                      <p:to>
                                        <p:strVal val="visible"/>
                                      </p:to>
                                    </p:set>
                                    <p:animEffect transition="in" filter="fade">
                                      <p:cBhvr>
                                        <p:cTn id="25" dur="2000"/>
                                        <p:tgtEl>
                                          <p:spTgt spid="21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pic>
        <p:nvPicPr>
          <p:cNvPr id="221" name="Google Shape;221;p27" descr="\\ANGVFS01\RedirectedFolders$\marmol\Documents\Marknadsföring\fb_icon_325x325.png"/>
          <p:cNvPicPr preferRelativeResize="0"/>
          <p:nvPr/>
        </p:nvPicPr>
        <p:blipFill rotWithShape="1">
          <a:blip r:embed="rId3">
            <a:alphaModFix/>
          </a:blip>
          <a:srcRect/>
          <a:stretch/>
        </p:blipFill>
        <p:spPr>
          <a:xfrm>
            <a:off x="2233686" y="2553750"/>
            <a:ext cx="570362" cy="666360"/>
          </a:xfrm>
          <a:prstGeom prst="rect">
            <a:avLst/>
          </a:prstGeom>
          <a:noFill/>
          <a:ln>
            <a:noFill/>
          </a:ln>
        </p:spPr>
      </p:pic>
      <p:sp>
        <p:nvSpPr>
          <p:cNvPr id="222" name="Google Shape;222;p27"/>
          <p:cNvSpPr/>
          <p:nvPr/>
        </p:nvSpPr>
        <p:spPr>
          <a:xfrm>
            <a:off x="2000251" y="1750619"/>
            <a:ext cx="5143500" cy="507831"/>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sv-SE" sz="2700" u="sng">
                <a:solidFill>
                  <a:schemeClr val="hlink"/>
                </a:solidFill>
                <a:latin typeface="Asap"/>
                <a:ea typeface="Asap"/>
                <a:cs typeface="Asap"/>
                <a:sym typeface="Asap"/>
                <a:hlinkClick r:id="rId4"/>
              </a:rPr>
              <a:t>www.riksgymnasietgbg.se</a:t>
            </a:r>
            <a:r>
              <a:rPr lang="sv-SE" sz="2700">
                <a:solidFill>
                  <a:schemeClr val="dk1"/>
                </a:solidFill>
                <a:latin typeface="Asap"/>
                <a:ea typeface="Asap"/>
                <a:cs typeface="Asap"/>
                <a:sym typeface="Asap"/>
              </a:rPr>
              <a:t> </a:t>
            </a:r>
            <a:endParaRPr/>
          </a:p>
        </p:txBody>
      </p:sp>
      <p:sp>
        <p:nvSpPr>
          <p:cNvPr id="223" name="Google Shape;223;p27"/>
          <p:cNvSpPr/>
          <p:nvPr/>
        </p:nvSpPr>
        <p:spPr>
          <a:xfrm>
            <a:off x="2000250" y="2795180"/>
            <a:ext cx="5143499" cy="507831"/>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sv-SE" sz="2700">
                <a:solidFill>
                  <a:schemeClr val="dk1"/>
                </a:solidFill>
                <a:latin typeface="Asap"/>
                <a:ea typeface="Asap"/>
                <a:cs typeface="Asap"/>
                <a:sym typeface="Asap"/>
              </a:rPr>
              <a:t>    Riksgymnasiet Göteborg</a:t>
            </a:r>
            <a:endParaRPr/>
          </a:p>
        </p:txBody>
      </p:sp>
      <p:pic>
        <p:nvPicPr>
          <p:cNvPr id="224" name="Google Shape;224;p27" descr="https://scontent-waw1-1.xx.fbcdn.net/v/t1.0-9/11419312_912233478833780_460389026852245995_n.jpg?oh=cdba25387dccd28f20c27bc0cba80c63&amp;oe=57A47850"/>
          <p:cNvPicPr preferRelativeResize="0"/>
          <p:nvPr/>
        </p:nvPicPr>
        <p:blipFill rotWithShape="1">
          <a:blip r:embed="rId5">
            <a:alphaModFix/>
          </a:blip>
          <a:srcRect/>
          <a:stretch/>
        </p:blipFill>
        <p:spPr>
          <a:xfrm>
            <a:off x="2697844" y="3404037"/>
            <a:ext cx="3748317" cy="2811239"/>
          </a:xfrm>
          <a:prstGeom prst="rect">
            <a:avLst/>
          </a:prstGeom>
          <a:noFill/>
          <a:ln>
            <a:noFill/>
          </a:ln>
        </p:spPr>
      </p:pic>
      <p:sp>
        <p:nvSpPr>
          <p:cNvPr id="225" name="Google Shape;225;p27"/>
          <p:cNvSpPr txBox="1">
            <a:spLocks noGrp="1"/>
          </p:cNvSpPr>
          <p:nvPr>
            <p:ph type="title"/>
          </p:nvPr>
        </p:nvSpPr>
        <p:spPr>
          <a:xfrm>
            <a:off x="457200" y="604661"/>
            <a:ext cx="8229600" cy="752747"/>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rgbClr val="595959"/>
              </a:buClr>
              <a:buSzPts val="3600"/>
              <a:buFont typeface="Asap"/>
              <a:buNone/>
            </a:pPr>
            <a:r>
              <a:rPr lang="sv-SE"/>
              <a:t>Läs mer</a:t>
            </a:r>
            <a:endParaRPr/>
          </a:p>
        </p:txBody>
      </p:sp>
    </p:spTree>
  </p:cSld>
  <p:clrMapOvr>
    <a:masterClrMapping/>
  </p:clrMapOvr>
  <mc:AlternateContent xmlns:mc="http://schemas.openxmlformats.org/markup-compatibility/2006" xmlns:p14="http://schemas.microsoft.com/office/powerpoint/2010/main">
    <mc:Choice Requires="p14">
      <p:transition spd="med" p14:dur="55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28"/>
          <p:cNvSpPr txBox="1">
            <a:spLocks noGrp="1"/>
          </p:cNvSpPr>
          <p:nvPr>
            <p:ph type="subTitle" idx="1"/>
          </p:nvPr>
        </p:nvSpPr>
        <p:spPr>
          <a:xfrm>
            <a:off x="1175657" y="2286000"/>
            <a:ext cx="7184571" cy="3151414"/>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spcBef>
                <a:spcPts val="0"/>
              </a:spcBef>
              <a:spcAft>
                <a:spcPts val="0"/>
              </a:spcAft>
              <a:buClr>
                <a:srgbClr val="888888"/>
              </a:buClr>
              <a:buSzPct val="100000"/>
              <a:buNone/>
            </a:pPr>
            <a:r>
              <a:rPr lang="sv-SE" sz="3400" dirty="0"/>
              <a:t>Kurator: </a:t>
            </a:r>
            <a:endParaRPr dirty="0"/>
          </a:p>
          <a:p>
            <a:pPr marL="0" lvl="0" indent="0" algn="l" rtl="0">
              <a:spcBef>
                <a:spcPts val="629"/>
              </a:spcBef>
              <a:spcAft>
                <a:spcPts val="0"/>
              </a:spcAft>
              <a:buClr>
                <a:srgbClr val="888888"/>
              </a:buClr>
              <a:buSzPct val="100000"/>
              <a:buNone/>
            </a:pPr>
            <a:r>
              <a:rPr lang="sv-SE" sz="3400" u="sng" dirty="0">
                <a:solidFill>
                  <a:schemeClr val="hlink"/>
                </a:solidFill>
                <a:hlinkClick r:id="rId3"/>
              </a:rPr>
              <a:t>annki.karlsson@brackediakoni.se</a:t>
            </a:r>
            <a:endParaRPr sz="3400" dirty="0"/>
          </a:p>
          <a:p>
            <a:pPr marL="0" lvl="0" indent="0" algn="l" rtl="0">
              <a:spcBef>
                <a:spcPts val="629"/>
              </a:spcBef>
              <a:spcAft>
                <a:spcPts val="0"/>
              </a:spcAft>
              <a:buClr>
                <a:srgbClr val="888888"/>
              </a:buClr>
              <a:buSzPct val="100000"/>
              <a:buNone/>
            </a:pPr>
            <a:r>
              <a:rPr lang="sv-SE" sz="3400" dirty="0"/>
              <a:t>Habiliteringsassistent:</a:t>
            </a:r>
            <a:endParaRPr dirty="0"/>
          </a:p>
          <a:p>
            <a:pPr marL="0" lvl="0" indent="0" algn="l" rtl="0">
              <a:spcBef>
                <a:spcPts val="629"/>
              </a:spcBef>
              <a:spcAft>
                <a:spcPts val="0"/>
              </a:spcAft>
              <a:buClr>
                <a:srgbClr val="888888"/>
              </a:buClr>
              <a:buSzPct val="100000"/>
              <a:buNone/>
            </a:pPr>
            <a:r>
              <a:rPr lang="sv-SE" sz="3400" u="sng" dirty="0">
                <a:solidFill>
                  <a:schemeClr val="hlink"/>
                </a:solidFill>
                <a:hlinkClick r:id="rId4"/>
              </a:rPr>
              <a:t>ann-sofie.kristoffersson@brackediakoni.se</a:t>
            </a:r>
            <a:endParaRPr sz="3400" dirty="0"/>
          </a:p>
          <a:p>
            <a:pPr marL="0" lvl="0" indent="0" algn="l" rtl="0">
              <a:spcBef>
                <a:spcPts val="629"/>
              </a:spcBef>
              <a:spcAft>
                <a:spcPts val="0"/>
              </a:spcAft>
              <a:buClr>
                <a:srgbClr val="888888"/>
              </a:buClr>
              <a:buSzPct val="100000"/>
              <a:buNone/>
            </a:pPr>
            <a:r>
              <a:rPr lang="sv-SE" sz="3400" dirty="0"/>
              <a:t>Specialpedagog:</a:t>
            </a:r>
            <a:endParaRPr dirty="0"/>
          </a:p>
          <a:p>
            <a:pPr marL="0" lvl="0" indent="0" algn="l" rtl="0">
              <a:spcBef>
                <a:spcPts val="629"/>
              </a:spcBef>
              <a:spcAft>
                <a:spcPts val="0"/>
              </a:spcAft>
              <a:buClr>
                <a:srgbClr val="888888"/>
              </a:buClr>
              <a:buSzPct val="100000"/>
              <a:buNone/>
            </a:pPr>
            <a:r>
              <a:rPr lang="sv-SE" sz="3400" u="sng" dirty="0">
                <a:solidFill>
                  <a:schemeClr val="hlink"/>
                </a:solidFill>
                <a:hlinkClick r:id="rId5"/>
              </a:rPr>
              <a:t>lena.tenggren@educ.goteborg.se</a:t>
            </a:r>
            <a:endParaRPr sz="3400" dirty="0"/>
          </a:p>
          <a:p>
            <a:pPr marL="0" lvl="0" indent="0" algn="l" rtl="0">
              <a:spcBef>
                <a:spcPts val="629"/>
              </a:spcBef>
              <a:spcAft>
                <a:spcPts val="0"/>
              </a:spcAft>
              <a:buClr>
                <a:srgbClr val="888888"/>
              </a:buClr>
              <a:buSzPct val="100000"/>
              <a:buNone/>
            </a:pPr>
            <a:endParaRPr sz="3400" dirty="0"/>
          </a:p>
          <a:p>
            <a:pPr marL="0" lvl="0" indent="0" algn="l" rtl="0">
              <a:spcBef>
                <a:spcPts val="370"/>
              </a:spcBef>
              <a:spcAft>
                <a:spcPts val="0"/>
              </a:spcAft>
              <a:buClr>
                <a:srgbClr val="888888"/>
              </a:buClr>
              <a:buSzPct val="100000"/>
              <a:buNone/>
            </a:pPr>
            <a:endParaRPr sz="2000" dirty="0"/>
          </a:p>
        </p:txBody>
      </p:sp>
      <p:sp>
        <p:nvSpPr>
          <p:cNvPr id="232" name="Google Shape;232;p28"/>
          <p:cNvSpPr txBox="1"/>
          <p:nvPr/>
        </p:nvSpPr>
        <p:spPr>
          <a:xfrm>
            <a:off x="457200" y="1293236"/>
            <a:ext cx="8229600" cy="752747"/>
          </a:xfrm>
          <a:prstGeom prst="rect">
            <a:avLst/>
          </a:prstGeom>
          <a:noFill/>
          <a:ln>
            <a:noFill/>
          </a:ln>
        </p:spPr>
        <p:txBody>
          <a:bodyPr spcFirstLastPara="1" wrap="square" lIns="91425" tIns="45700" rIns="91425" bIns="45700" anchor="ctr" anchorCtr="0">
            <a:normAutofit lnSpcReduction="10000"/>
          </a:bodyPr>
          <a:lstStyle/>
          <a:p>
            <a:pPr marL="0" marR="0" lvl="0" indent="0" algn="ctr" rtl="0">
              <a:spcBef>
                <a:spcPts val="0"/>
              </a:spcBef>
              <a:spcAft>
                <a:spcPts val="0"/>
              </a:spcAft>
              <a:buClr>
                <a:srgbClr val="595959"/>
              </a:buClr>
              <a:buSzPts val="4400"/>
              <a:buFont typeface="Asap"/>
              <a:buNone/>
            </a:pPr>
            <a:r>
              <a:rPr lang="sv-SE" sz="4400" b="1">
                <a:solidFill>
                  <a:srgbClr val="595959"/>
                </a:solidFill>
                <a:latin typeface="Asap"/>
                <a:ea typeface="Asap"/>
                <a:cs typeface="Asap"/>
                <a:sym typeface="Asap"/>
              </a:rPr>
              <a:t>Kontakta oss gärna</a:t>
            </a:r>
            <a:endParaRPr/>
          </a:p>
        </p:txBody>
      </p:sp>
    </p:spTree>
  </p:cSld>
  <p:clrMapOvr>
    <a:masterClrMapping/>
  </p:clrMapOvr>
  <mc:AlternateContent xmlns:mc="http://schemas.openxmlformats.org/markup-compatibility/2006" xmlns:p14="http://schemas.microsoft.com/office/powerpoint/2010/main">
    <mc:Choice Requires="p14">
      <p:transition spd="med" p14:dur="55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pic>
        <p:nvPicPr>
          <p:cNvPr id="115" name="Google Shape;115;p16"/>
          <p:cNvPicPr preferRelativeResize="0"/>
          <p:nvPr/>
        </p:nvPicPr>
        <p:blipFill rotWithShape="1">
          <a:blip r:embed="rId3">
            <a:alphaModFix/>
          </a:blip>
          <a:srcRect/>
          <a:stretch/>
        </p:blipFill>
        <p:spPr>
          <a:xfrm>
            <a:off x="6694258" y="4507185"/>
            <a:ext cx="1360247" cy="554054"/>
          </a:xfrm>
          <a:prstGeom prst="rect">
            <a:avLst/>
          </a:prstGeom>
          <a:noFill/>
          <a:ln>
            <a:noFill/>
          </a:ln>
        </p:spPr>
      </p:pic>
      <p:pic>
        <p:nvPicPr>
          <p:cNvPr id="116" name="Google Shape;116;p16"/>
          <p:cNvPicPr preferRelativeResize="0"/>
          <p:nvPr/>
        </p:nvPicPr>
        <p:blipFill rotWithShape="1">
          <a:blip r:embed="rId4">
            <a:alphaModFix/>
          </a:blip>
          <a:srcRect/>
          <a:stretch/>
        </p:blipFill>
        <p:spPr>
          <a:xfrm>
            <a:off x="6749624" y="2984403"/>
            <a:ext cx="1380902" cy="540060"/>
          </a:xfrm>
          <a:prstGeom prst="rect">
            <a:avLst/>
          </a:prstGeom>
          <a:noFill/>
          <a:ln>
            <a:noFill/>
          </a:ln>
        </p:spPr>
      </p:pic>
      <p:pic>
        <p:nvPicPr>
          <p:cNvPr id="117" name="Google Shape;117;p16"/>
          <p:cNvPicPr preferRelativeResize="0"/>
          <p:nvPr/>
        </p:nvPicPr>
        <p:blipFill rotWithShape="1">
          <a:blip r:embed="rId5">
            <a:alphaModFix/>
          </a:blip>
          <a:srcRect/>
          <a:stretch/>
        </p:blipFill>
        <p:spPr>
          <a:xfrm>
            <a:off x="5757459" y="5973982"/>
            <a:ext cx="1414582" cy="540060"/>
          </a:xfrm>
          <a:prstGeom prst="rect">
            <a:avLst/>
          </a:prstGeom>
          <a:noFill/>
          <a:ln>
            <a:noFill/>
          </a:ln>
        </p:spPr>
      </p:pic>
      <p:pic>
        <p:nvPicPr>
          <p:cNvPr id="118" name="Google Shape;118;p16"/>
          <p:cNvPicPr preferRelativeResize="0"/>
          <p:nvPr/>
        </p:nvPicPr>
        <p:blipFill rotWithShape="1">
          <a:blip r:embed="rId6">
            <a:alphaModFix/>
          </a:blip>
          <a:srcRect/>
          <a:stretch/>
        </p:blipFill>
        <p:spPr>
          <a:xfrm>
            <a:off x="2445082" y="4358973"/>
            <a:ext cx="2473106" cy="967215"/>
          </a:xfrm>
          <a:prstGeom prst="rect">
            <a:avLst/>
          </a:prstGeom>
          <a:noFill/>
          <a:ln>
            <a:noFill/>
          </a:ln>
        </p:spPr>
      </p:pic>
      <p:pic>
        <p:nvPicPr>
          <p:cNvPr id="119" name="Google Shape;119;p16" descr="http://www.fmt-metoden.se/fmtsite/regioner/sverigealand_gron6.png"/>
          <p:cNvPicPr preferRelativeResize="0"/>
          <p:nvPr/>
        </p:nvPicPr>
        <p:blipFill rotWithShape="1">
          <a:blip r:embed="rId7">
            <a:alphaModFix/>
          </a:blip>
          <a:srcRect/>
          <a:stretch/>
        </p:blipFill>
        <p:spPr>
          <a:xfrm>
            <a:off x="5050819" y="1043344"/>
            <a:ext cx="2256624" cy="5206033"/>
          </a:xfrm>
          <a:prstGeom prst="rect">
            <a:avLst/>
          </a:prstGeom>
          <a:noFill/>
          <a:ln>
            <a:noFill/>
          </a:ln>
        </p:spPr>
      </p:pic>
      <p:sp>
        <p:nvSpPr>
          <p:cNvPr id="120" name="Google Shape;120;p16"/>
          <p:cNvSpPr txBox="1"/>
          <p:nvPr/>
        </p:nvSpPr>
        <p:spPr>
          <a:xfrm>
            <a:off x="457200" y="274638"/>
            <a:ext cx="8406384" cy="709612"/>
          </a:xfrm>
          <a:prstGeom prst="rect">
            <a:avLst/>
          </a:prstGeom>
          <a:noFill/>
          <a:ln>
            <a:noFill/>
          </a:ln>
        </p:spPr>
        <p:txBody>
          <a:bodyPr spcFirstLastPara="1" wrap="square" lIns="91425" tIns="45700" rIns="91425" bIns="45700" anchor="t" anchorCtr="0">
            <a:normAutofit/>
          </a:bodyPr>
          <a:lstStyle/>
          <a:p>
            <a:pPr marL="0" marR="0" lvl="0" indent="0" algn="ctr" rtl="0">
              <a:spcBef>
                <a:spcPts val="0"/>
              </a:spcBef>
              <a:spcAft>
                <a:spcPts val="0"/>
              </a:spcAft>
              <a:buClr>
                <a:srgbClr val="595959"/>
              </a:buClr>
              <a:buSzPts val="3600"/>
              <a:buFont typeface="Asap"/>
              <a:buNone/>
            </a:pPr>
            <a:r>
              <a:rPr lang="sv-SE" sz="3600" b="1">
                <a:solidFill>
                  <a:srgbClr val="595959"/>
                </a:solidFill>
                <a:latin typeface="Asap"/>
                <a:ea typeface="Asap"/>
                <a:cs typeface="Asap"/>
                <a:sym typeface="Asap"/>
              </a:rPr>
              <a:t>Riksgymnasiet för rörelsehindrade</a:t>
            </a:r>
            <a:endParaRPr/>
          </a:p>
        </p:txBody>
      </p:sp>
      <p:sp>
        <p:nvSpPr>
          <p:cNvPr id="121" name="Google Shape;121;p16"/>
          <p:cNvSpPr/>
          <p:nvPr/>
        </p:nvSpPr>
        <p:spPr>
          <a:xfrm>
            <a:off x="7299158" y="5983705"/>
            <a:ext cx="1844842" cy="874295"/>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pic>
        <p:nvPicPr>
          <p:cNvPr id="122" name="Google Shape;122;p16" descr="X:\Riks Habilitering\Gemensam\Foton\elevhemmen 20050928\IMG_0012.JPG"/>
          <p:cNvPicPr preferRelativeResize="0"/>
          <p:nvPr/>
        </p:nvPicPr>
        <p:blipFill rotWithShape="1">
          <a:blip r:embed="rId8">
            <a:alphaModFix/>
          </a:blip>
          <a:srcRect/>
          <a:stretch/>
        </p:blipFill>
        <p:spPr>
          <a:xfrm>
            <a:off x="199937" y="984249"/>
            <a:ext cx="2126201" cy="1787941"/>
          </a:xfrm>
          <a:prstGeom prst="rect">
            <a:avLst/>
          </a:prstGeom>
          <a:noFill/>
          <a:ln>
            <a:noFill/>
          </a:ln>
        </p:spPr>
      </p:pic>
      <p:pic>
        <p:nvPicPr>
          <p:cNvPr id="123" name="Google Shape;123;p16" descr="https://scontent-waw1-1.xx.fbcdn.net/v/t1.0-9/11419312_912233478833780_460389026852245995_n.jpg?oh=cdba25387dccd28f20c27bc0cba80c63&amp;oe=57A47850"/>
          <p:cNvPicPr preferRelativeResize="0"/>
          <p:nvPr/>
        </p:nvPicPr>
        <p:blipFill rotWithShape="1">
          <a:blip r:embed="rId9">
            <a:alphaModFix/>
          </a:blip>
          <a:srcRect/>
          <a:stretch/>
        </p:blipFill>
        <p:spPr>
          <a:xfrm>
            <a:off x="182948" y="2745600"/>
            <a:ext cx="2143190" cy="1607393"/>
          </a:xfrm>
          <a:prstGeom prst="rect">
            <a:avLst/>
          </a:prstGeom>
          <a:noFill/>
          <a:ln>
            <a:noFill/>
          </a:ln>
        </p:spPr>
      </p:pic>
      <p:pic>
        <p:nvPicPr>
          <p:cNvPr id="2" name="Google Shape;139;p18" descr="En bild som visar person, klädsel, Människoansikte, inomhus&#10;&#10;Automatiskt genererad beskrivning">
            <a:extLst>
              <a:ext uri="{FF2B5EF4-FFF2-40B4-BE49-F238E27FC236}">
                <a16:creationId xmlns:a16="http://schemas.microsoft.com/office/drawing/2014/main" id="{4441913A-1841-71E0-32A7-F8CA18409139}"/>
              </a:ext>
            </a:extLst>
          </p:cNvPr>
          <p:cNvPicPr preferRelativeResize="0"/>
          <p:nvPr/>
        </p:nvPicPr>
        <p:blipFill rotWithShape="1">
          <a:blip r:embed="rId10">
            <a:alphaModFix/>
          </a:blip>
          <a:srcRect l="6229" r="6230"/>
          <a:stretch/>
        </p:blipFill>
        <p:spPr>
          <a:xfrm>
            <a:off x="2326138" y="1464491"/>
            <a:ext cx="1549613" cy="2181869"/>
          </a:xfrm>
          <a:prstGeom prst="roundRect">
            <a:avLst>
              <a:gd name="adj" fmla="val 8594"/>
            </a:avLst>
          </a:prstGeom>
          <a:solidFill>
            <a:srgbClr val="ECECEC"/>
          </a:solidFill>
          <a:ln>
            <a:noFill/>
          </a:ln>
        </p:spPr>
      </p:pic>
    </p:spTree>
  </p:cSld>
  <p:clrMapOvr>
    <a:masterClrMapping/>
  </p:clrMapOvr>
  <mc:AlternateContent xmlns:mc="http://schemas.openxmlformats.org/markup-compatibility/2006" xmlns:p14="http://schemas.microsoft.com/office/powerpoint/2010/main">
    <mc:Choice Requires="p14">
      <p:transition spd="med" p14:dur="55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17"/>
          <p:cNvSpPr txBox="1"/>
          <p:nvPr/>
        </p:nvSpPr>
        <p:spPr>
          <a:xfrm>
            <a:off x="1010813" y="1684535"/>
            <a:ext cx="7299157" cy="3978328"/>
          </a:xfrm>
          <a:prstGeom prst="rect">
            <a:avLst/>
          </a:prstGeom>
          <a:noFill/>
          <a:ln>
            <a:noFill/>
          </a:ln>
        </p:spPr>
        <p:txBody>
          <a:bodyPr spcFirstLastPara="1" wrap="square" lIns="91425" tIns="45700" rIns="91425" bIns="45700" anchor="t" anchorCtr="0">
            <a:normAutofit/>
          </a:bodyPr>
          <a:lstStyle/>
          <a:p>
            <a:pPr marL="0" marR="0" lvl="0" indent="0" algn="l" rtl="0">
              <a:spcBef>
                <a:spcPts val="0"/>
              </a:spcBef>
              <a:spcAft>
                <a:spcPts val="0"/>
              </a:spcAft>
              <a:buClr>
                <a:schemeClr val="dk1"/>
              </a:buClr>
              <a:buSzPts val="2400"/>
              <a:buFont typeface="Arial"/>
              <a:buNone/>
            </a:pPr>
            <a:r>
              <a:rPr lang="sv-SE" sz="2400">
                <a:solidFill>
                  <a:schemeClr val="dk1"/>
                </a:solidFill>
                <a:latin typeface="Asap"/>
                <a:ea typeface="Asap"/>
                <a:cs typeface="Asap"/>
                <a:sym typeface="Asap"/>
              </a:rPr>
              <a:t>Specialpedagogiska skolmyndigheten hanterar ansökningar till Riksgymnasiet</a:t>
            </a:r>
            <a:endParaRPr/>
          </a:p>
          <a:p>
            <a:pPr marL="342900" marR="0" lvl="0" indent="-190500" algn="l" rtl="0">
              <a:spcBef>
                <a:spcPts val="480"/>
              </a:spcBef>
              <a:spcAft>
                <a:spcPts val="0"/>
              </a:spcAft>
              <a:buClr>
                <a:schemeClr val="dk1"/>
              </a:buClr>
              <a:buSzPts val="2400"/>
              <a:buFont typeface="Arial"/>
              <a:buNone/>
            </a:pPr>
            <a:endParaRPr sz="2400">
              <a:solidFill>
                <a:schemeClr val="dk1"/>
              </a:solidFill>
              <a:latin typeface="Asap"/>
              <a:ea typeface="Asap"/>
              <a:cs typeface="Asap"/>
              <a:sym typeface="Asap"/>
            </a:endParaRPr>
          </a:p>
          <a:p>
            <a:pPr marL="0" marR="0" lvl="0" indent="0" algn="l" rtl="0">
              <a:spcBef>
                <a:spcPts val="480"/>
              </a:spcBef>
              <a:spcAft>
                <a:spcPts val="0"/>
              </a:spcAft>
              <a:buClr>
                <a:schemeClr val="dk1"/>
              </a:buClr>
              <a:buSzPts val="2400"/>
              <a:buFont typeface="Arial"/>
              <a:buNone/>
            </a:pPr>
            <a:r>
              <a:rPr lang="sv-SE" sz="2400">
                <a:solidFill>
                  <a:schemeClr val="dk1"/>
                </a:solidFill>
                <a:latin typeface="Asap"/>
                <a:ea typeface="Asap"/>
                <a:cs typeface="Asap"/>
                <a:sym typeface="Asap"/>
              </a:rPr>
              <a:t>Kriterier för att bli antagen enligt skollagen 5 kap. 27§</a:t>
            </a:r>
            <a:endParaRPr/>
          </a:p>
          <a:p>
            <a:pPr marL="742950" marR="0" lvl="1" indent="-285750" algn="l" rtl="0">
              <a:spcBef>
                <a:spcPts val="480"/>
              </a:spcBef>
              <a:spcAft>
                <a:spcPts val="0"/>
              </a:spcAft>
              <a:buClr>
                <a:schemeClr val="dk1"/>
              </a:buClr>
              <a:buSzPts val="2400"/>
              <a:buFont typeface="Noto Sans Symbols"/>
              <a:buChar char="✔"/>
            </a:pPr>
            <a:r>
              <a:rPr lang="sv-SE" sz="2400" b="0" i="0" u="none" strike="noStrike" cap="none">
                <a:solidFill>
                  <a:schemeClr val="dk1"/>
                </a:solidFill>
                <a:latin typeface="Asap"/>
                <a:ea typeface="Asap"/>
                <a:cs typeface="Asap"/>
                <a:sym typeface="Asap"/>
              </a:rPr>
              <a:t>Svårt rörelsehinder</a:t>
            </a:r>
            <a:endParaRPr/>
          </a:p>
          <a:p>
            <a:pPr marL="742950" marR="0" lvl="1" indent="-285750" algn="l" rtl="0">
              <a:spcBef>
                <a:spcPts val="480"/>
              </a:spcBef>
              <a:spcAft>
                <a:spcPts val="0"/>
              </a:spcAft>
              <a:buClr>
                <a:schemeClr val="dk1"/>
              </a:buClr>
              <a:buSzPts val="2400"/>
              <a:buFont typeface="Noto Sans Symbols"/>
              <a:buChar char="✔"/>
            </a:pPr>
            <a:r>
              <a:rPr lang="sv-SE" sz="2400" b="0" i="0" u="none" strike="noStrike" cap="none">
                <a:solidFill>
                  <a:schemeClr val="dk1"/>
                </a:solidFill>
                <a:latin typeface="Asap"/>
                <a:ea typeface="Asap"/>
                <a:cs typeface="Asap"/>
                <a:sym typeface="Asap"/>
              </a:rPr>
              <a:t>Behov av en anpassad utbildning</a:t>
            </a:r>
            <a:endParaRPr/>
          </a:p>
          <a:p>
            <a:pPr marL="742950" marR="0" lvl="1" indent="-285750" algn="l" rtl="0">
              <a:spcBef>
                <a:spcPts val="480"/>
              </a:spcBef>
              <a:spcAft>
                <a:spcPts val="0"/>
              </a:spcAft>
              <a:buClr>
                <a:schemeClr val="dk1"/>
              </a:buClr>
              <a:buSzPts val="2400"/>
              <a:buFont typeface="Noto Sans Symbols"/>
              <a:buChar char="✔"/>
            </a:pPr>
            <a:r>
              <a:rPr lang="sv-SE" sz="2400" b="0" i="0" u="none" strike="noStrike" cap="none">
                <a:solidFill>
                  <a:schemeClr val="dk1"/>
                </a:solidFill>
                <a:latin typeface="Asap"/>
                <a:ea typeface="Asap"/>
                <a:cs typeface="Asap"/>
                <a:sym typeface="Asap"/>
              </a:rPr>
              <a:t>Behov av habilitering </a:t>
            </a:r>
            <a:endParaRPr/>
          </a:p>
          <a:p>
            <a:pPr marL="342900" marR="0" lvl="0" indent="-190500" algn="l" rtl="0">
              <a:spcBef>
                <a:spcPts val="480"/>
              </a:spcBef>
              <a:spcAft>
                <a:spcPts val="0"/>
              </a:spcAft>
              <a:buClr>
                <a:schemeClr val="dk1"/>
              </a:buClr>
              <a:buSzPts val="2400"/>
              <a:buFont typeface="Arial"/>
              <a:buNone/>
            </a:pPr>
            <a:endParaRPr sz="2400">
              <a:solidFill>
                <a:schemeClr val="dk1"/>
              </a:solidFill>
              <a:latin typeface="Asap"/>
              <a:ea typeface="Asap"/>
              <a:cs typeface="Asap"/>
              <a:sym typeface="Asap"/>
            </a:endParaRPr>
          </a:p>
          <a:p>
            <a:pPr marL="0" marR="0" lvl="0" indent="0" algn="l" rtl="0">
              <a:spcBef>
                <a:spcPts val="480"/>
              </a:spcBef>
              <a:spcAft>
                <a:spcPts val="0"/>
              </a:spcAft>
              <a:buClr>
                <a:schemeClr val="dk1"/>
              </a:buClr>
              <a:buSzPts val="2400"/>
              <a:buFont typeface="Arial"/>
              <a:buNone/>
            </a:pPr>
            <a:r>
              <a:rPr lang="sv-SE" sz="2400">
                <a:solidFill>
                  <a:schemeClr val="dk1"/>
                </a:solidFill>
                <a:latin typeface="Asap"/>
                <a:ea typeface="Asap"/>
                <a:cs typeface="Asap"/>
                <a:sym typeface="Asap"/>
              </a:rPr>
              <a:t>Sista ansökningsdag 15 november</a:t>
            </a:r>
            <a:endParaRPr/>
          </a:p>
        </p:txBody>
      </p:sp>
      <p:sp>
        <p:nvSpPr>
          <p:cNvPr id="130" name="Google Shape;130;p17"/>
          <p:cNvSpPr txBox="1"/>
          <p:nvPr/>
        </p:nvSpPr>
        <p:spPr>
          <a:xfrm>
            <a:off x="368808" y="530006"/>
            <a:ext cx="8406384" cy="709612"/>
          </a:xfrm>
          <a:prstGeom prst="rect">
            <a:avLst/>
          </a:prstGeom>
          <a:noFill/>
          <a:ln>
            <a:noFill/>
          </a:ln>
        </p:spPr>
        <p:txBody>
          <a:bodyPr spcFirstLastPara="1" wrap="square" lIns="91425" tIns="45700" rIns="91425" bIns="45700" anchor="t" anchorCtr="0">
            <a:normAutofit/>
          </a:bodyPr>
          <a:lstStyle/>
          <a:p>
            <a:pPr marL="0" marR="0" lvl="0" indent="0" algn="ctr" rtl="0">
              <a:spcBef>
                <a:spcPts val="0"/>
              </a:spcBef>
              <a:spcAft>
                <a:spcPts val="0"/>
              </a:spcAft>
              <a:buClr>
                <a:srgbClr val="595959"/>
              </a:buClr>
              <a:buSzPts val="3600"/>
              <a:buFont typeface="Asap"/>
              <a:buNone/>
            </a:pPr>
            <a:r>
              <a:rPr lang="sv-SE" sz="3600" b="1">
                <a:solidFill>
                  <a:srgbClr val="595959"/>
                </a:solidFill>
                <a:latin typeface="Asap"/>
                <a:ea typeface="Asap"/>
                <a:cs typeface="Asap"/>
                <a:sym typeface="Asap"/>
              </a:rPr>
              <a:t>Ansökan</a:t>
            </a:r>
            <a:endParaRPr/>
          </a:p>
        </p:txBody>
      </p:sp>
    </p:spTree>
  </p:cSld>
  <p:clrMapOvr>
    <a:masterClrMapping/>
  </p:clrMapOvr>
  <mc:AlternateContent xmlns:mc="http://schemas.openxmlformats.org/markup-compatibility/2006" xmlns:p14="http://schemas.microsoft.com/office/powerpoint/2010/main">
    <mc:Choice Requires="p14">
      <p:transition spd="med" p14:dur="55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18"/>
          <p:cNvSpPr/>
          <p:nvPr/>
        </p:nvSpPr>
        <p:spPr>
          <a:xfrm>
            <a:off x="1050895" y="683403"/>
            <a:ext cx="7042209" cy="1200329"/>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sv-SE" sz="3600" b="1">
                <a:solidFill>
                  <a:srgbClr val="595959"/>
                </a:solidFill>
                <a:latin typeface="Asap"/>
                <a:ea typeface="Asap"/>
                <a:cs typeface="Asap"/>
                <a:sym typeface="Asap"/>
              </a:rPr>
              <a:t>Vårt arbete kring elever med förvärvad hjärnskada</a:t>
            </a:r>
            <a:endParaRPr/>
          </a:p>
        </p:txBody>
      </p:sp>
      <p:pic>
        <p:nvPicPr>
          <p:cNvPr id="137" name="Google Shape;137;p18" descr="En bild som visar person, klädsel, person, Människoansikte&#10;&#10;Automatiskt genererad beskrivning"/>
          <p:cNvPicPr preferRelativeResize="0"/>
          <p:nvPr/>
        </p:nvPicPr>
        <p:blipFill rotWithShape="1">
          <a:blip r:embed="rId3">
            <a:alphaModFix/>
          </a:blip>
          <a:srcRect l="14972" r="14972"/>
          <a:stretch/>
        </p:blipFill>
        <p:spPr>
          <a:xfrm>
            <a:off x="2498320" y="2253869"/>
            <a:ext cx="1816275" cy="1728592"/>
          </a:xfrm>
          <a:prstGeom prst="roundRect">
            <a:avLst>
              <a:gd name="adj" fmla="val 8594"/>
            </a:avLst>
          </a:prstGeom>
          <a:solidFill>
            <a:srgbClr val="ECECEC"/>
          </a:solidFill>
          <a:ln>
            <a:noFill/>
          </a:ln>
        </p:spPr>
      </p:pic>
      <p:pic>
        <p:nvPicPr>
          <p:cNvPr id="138" name="Google Shape;138;p18" descr="En bild som visar person, Människoansikte, person, inomhus&#10;&#10;Automatiskt genererad beskrivning"/>
          <p:cNvPicPr preferRelativeResize="0"/>
          <p:nvPr/>
        </p:nvPicPr>
        <p:blipFill rotWithShape="1">
          <a:blip r:embed="rId4">
            <a:alphaModFix/>
          </a:blip>
          <a:srcRect l="10776" t="-649" r="27586" b="974"/>
          <a:stretch/>
        </p:blipFill>
        <p:spPr>
          <a:xfrm>
            <a:off x="2498319" y="4030136"/>
            <a:ext cx="1818399" cy="1947571"/>
          </a:xfrm>
          <a:prstGeom prst="roundRect">
            <a:avLst>
              <a:gd name="adj" fmla="val 8594"/>
            </a:avLst>
          </a:prstGeom>
          <a:solidFill>
            <a:srgbClr val="ECECEC"/>
          </a:solidFill>
          <a:ln>
            <a:noFill/>
          </a:ln>
        </p:spPr>
      </p:pic>
      <p:pic>
        <p:nvPicPr>
          <p:cNvPr id="139" name="Google Shape;139;p18" descr="En bild som visar person, klädsel, Människoansikte, inomhus&#10;&#10;Automatiskt genererad beskrivning"/>
          <p:cNvPicPr preferRelativeResize="0"/>
          <p:nvPr/>
        </p:nvPicPr>
        <p:blipFill rotWithShape="1">
          <a:blip r:embed="rId5">
            <a:alphaModFix/>
          </a:blip>
          <a:srcRect l="6229" r="6230"/>
          <a:stretch/>
        </p:blipFill>
        <p:spPr>
          <a:xfrm>
            <a:off x="4370324" y="2253869"/>
            <a:ext cx="2327835" cy="3730181"/>
          </a:xfrm>
          <a:prstGeom prst="roundRect">
            <a:avLst>
              <a:gd name="adj" fmla="val 8594"/>
            </a:avLst>
          </a:prstGeom>
          <a:solidFill>
            <a:srgbClr val="ECECEC"/>
          </a:solidFill>
          <a:ln>
            <a:noFill/>
          </a:ln>
        </p:spPr>
      </p:pic>
    </p:spTree>
  </p:cSld>
  <p:clrMapOvr>
    <a:masterClrMapping/>
  </p:clrMapOvr>
  <mc:AlternateContent xmlns:mc="http://schemas.openxmlformats.org/markup-compatibility/2006" xmlns:p14="http://schemas.microsoft.com/office/powerpoint/2010/main">
    <mc:Choice Requires="p14">
      <p:transition spd="med" p14:dur="55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19"/>
          <p:cNvSpPr txBox="1">
            <a:spLocks noGrp="1"/>
          </p:cNvSpPr>
          <p:nvPr>
            <p:ph type="title"/>
          </p:nvPr>
        </p:nvSpPr>
        <p:spPr>
          <a:xfrm>
            <a:off x="457200" y="604661"/>
            <a:ext cx="8229600" cy="752747"/>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595959"/>
              </a:buClr>
              <a:buSzPts val="3600"/>
              <a:buFont typeface="Asap"/>
              <a:buNone/>
            </a:pPr>
            <a:r>
              <a:rPr lang="sv-SE"/>
              <a:t>Vårt arbetssätt</a:t>
            </a:r>
            <a:endParaRPr/>
          </a:p>
        </p:txBody>
      </p:sp>
      <p:sp>
        <p:nvSpPr>
          <p:cNvPr id="146" name="Google Shape;146;p19"/>
          <p:cNvSpPr txBox="1">
            <a:spLocks noGrp="1"/>
          </p:cNvSpPr>
          <p:nvPr>
            <p:ph type="sldNum" idx="12"/>
          </p:nvPr>
        </p:nvSpPr>
        <p:spPr>
          <a:xfrm>
            <a:off x="402648" y="6344993"/>
            <a:ext cx="582988"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sv-SE"/>
              <a:t>5</a:t>
            </a:fld>
            <a:endParaRPr/>
          </a:p>
        </p:txBody>
      </p:sp>
      <p:sp>
        <p:nvSpPr>
          <p:cNvPr id="147" name="Google Shape;147;p19"/>
          <p:cNvSpPr txBox="1">
            <a:spLocks noGrp="1"/>
          </p:cNvSpPr>
          <p:nvPr>
            <p:ph type="body" idx="1"/>
          </p:nvPr>
        </p:nvSpPr>
        <p:spPr>
          <a:xfrm>
            <a:off x="457200" y="1776354"/>
            <a:ext cx="8229600" cy="4149692"/>
          </a:xfrm>
          <a:prstGeom prst="rect">
            <a:avLst/>
          </a:prstGeom>
          <a:noFill/>
          <a:ln>
            <a:noFill/>
          </a:ln>
        </p:spPr>
        <p:txBody>
          <a:bodyPr spcFirstLastPara="1" wrap="square" lIns="91425" tIns="45700" rIns="91425" bIns="45700" anchor="t" anchorCtr="0">
            <a:normAutofit fontScale="92500" lnSpcReduction="20000"/>
          </a:bodyPr>
          <a:lstStyle/>
          <a:p>
            <a:pPr marL="342900" lvl="0" indent="-342900" algn="l" rtl="0">
              <a:lnSpc>
                <a:spcPct val="150000"/>
              </a:lnSpc>
              <a:spcBef>
                <a:spcPts val="0"/>
              </a:spcBef>
              <a:spcAft>
                <a:spcPts val="0"/>
              </a:spcAft>
              <a:buClr>
                <a:srgbClr val="595959"/>
              </a:buClr>
              <a:buSzPct val="100000"/>
              <a:buFont typeface="Arial"/>
              <a:buChar char="•"/>
            </a:pPr>
            <a:r>
              <a:rPr lang="sv-SE"/>
              <a:t>Kombinera studier med rehabilitering/habilitering </a:t>
            </a:r>
            <a:endParaRPr/>
          </a:p>
          <a:p>
            <a:pPr marL="342900" lvl="0" indent="-342900" algn="l" rtl="0">
              <a:lnSpc>
                <a:spcPct val="150000"/>
              </a:lnSpc>
              <a:spcBef>
                <a:spcPts val="444"/>
              </a:spcBef>
              <a:spcAft>
                <a:spcPts val="0"/>
              </a:spcAft>
              <a:buClr>
                <a:srgbClr val="595959"/>
              </a:buClr>
              <a:buSzPct val="100000"/>
              <a:buFont typeface="Arial"/>
              <a:buChar char="•"/>
            </a:pPr>
            <a:r>
              <a:rPr lang="sv-SE"/>
              <a:t>Kontinuitet och förutsägbarhet</a:t>
            </a:r>
            <a:endParaRPr/>
          </a:p>
          <a:p>
            <a:pPr marL="342900" lvl="0" indent="-342900" algn="l" rtl="0">
              <a:lnSpc>
                <a:spcPct val="150000"/>
              </a:lnSpc>
              <a:spcBef>
                <a:spcPts val="444"/>
              </a:spcBef>
              <a:spcAft>
                <a:spcPts val="0"/>
              </a:spcAft>
              <a:buClr>
                <a:srgbClr val="595959"/>
              </a:buClr>
              <a:buSzPct val="100000"/>
              <a:buFont typeface="Arial"/>
              <a:buChar char="•"/>
            </a:pPr>
            <a:r>
              <a:rPr lang="sv-SE"/>
              <a:t>Tät intern och extern samverkan</a:t>
            </a:r>
            <a:endParaRPr/>
          </a:p>
          <a:p>
            <a:pPr marL="342900" lvl="0" indent="-342900" algn="l" rtl="0">
              <a:lnSpc>
                <a:spcPct val="150000"/>
              </a:lnSpc>
              <a:spcBef>
                <a:spcPts val="444"/>
              </a:spcBef>
              <a:spcAft>
                <a:spcPts val="0"/>
              </a:spcAft>
              <a:buClr>
                <a:srgbClr val="595959"/>
              </a:buClr>
              <a:buSzPct val="100000"/>
              <a:buFont typeface="Arial"/>
              <a:buChar char="•"/>
            </a:pPr>
            <a:r>
              <a:rPr lang="sv-SE"/>
              <a:t>Lyhördhet och flexibel planering </a:t>
            </a:r>
            <a:endParaRPr/>
          </a:p>
          <a:p>
            <a:pPr marL="342900" lvl="0" indent="-342900" algn="l" rtl="0">
              <a:lnSpc>
                <a:spcPct val="150000"/>
              </a:lnSpc>
              <a:spcBef>
                <a:spcPts val="444"/>
              </a:spcBef>
              <a:spcAft>
                <a:spcPts val="0"/>
              </a:spcAft>
              <a:buClr>
                <a:srgbClr val="595959"/>
              </a:buClr>
              <a:buSzPct val="100000"/>
              <a:buFont typeface="Arial"/>
              <a:buChar char="•"/>
            </a:pPr>
            <a:r>
              <a:rPr lang="sv-SE"/>
              <a:t>Balans mellan aktivitet och vila, undvika överbelastning</a:t>
            </a:r>
            <a:endParaRPr/>
          </a:p>
          <a:p>
            <a:pPr marL="342900" lvl="0" indent="-342900" algn="l" rtl="0">
              <a:lnSpc>
                <a:spcPct val="150000"/>
              </a:lnSpc>
              <a:spcBef>
                <a:spcPts val="444"/>
              </a:spcBef>
              <a:spcAft>
                <a:spcPts val="0"/>
              </a:spcAft>
              <a:buClr>
                <a:srgbClr val="595959"/>
              </a:buClr>
              <a:buSzPct val="100000"/>
              <a:buFont typeface="Arial"/>
              <a:buChar char="•"/>
            </a:pPr>
            <a:r>
              <a:rPr lang="sv-SE"/>
              <a:t>Rehabilitering i vardagsaktiviteter, hela dygnet</a:t>
            </a:r>
            <a:endParaRPr/>
          </a:p>
          <a:p>
            <a:pPr marL="342900" lvl="0" indent="-342900" algn="l" rtl="0">
              <a:lnSpc>
                <a:spcPct val="150000"/>
              </a:lnSpc>
              <a:spcBef>
                <a:spcPts val="444"/>
              </a:spcBef>
              <a:spcAft>
                <a:spcPts val="0"/>
              </a:spcAft>
              <a:buClr>
                <a:srgbClr val="595959"/>
              </a:buClr>
              <a:buSzPct val="100000"/>
              <a:buFont typeface="Arial"/>
              <a:buChar char="•"/>
            </a:pPr>
            <a:r>
              <a:rPr lang="sv-SE"/>
              <a:t>Kris- och sorgeprocess</a:t>
            </a:r>
            <a:endParaRPr/>
          </a:p>
          <a:p>
            <a:pPr marL="342900" lvl="0" indent="-342900" algn="l" rtl="0">
              <a:lnSpc>
                <a:spcPct val="150000"/>
              </a:lnSpc>
              <a:spcBef>
                <a:spcPts val="444"/>
              </a:spcBef>
              <a:spcAft>
                <a:spcPts val="0"/>
              </a:spcAft>
              <a:buClr>
                <a:srgbClr val="595959"/>
              </a:buClr>
              <a:buSzPct val="100000"/>
              <a:buFont typeface="Arial"/>
              <a:buChar char="•"/>
            </a:pPr>
            <a:r>
              <a:rPr lang="sv-SE"/>
              <a:t>Samverkan med anhöriga</a:t>
            </a:r>
            <a:endParaRPr/>
          </a:p>
          <a:p>
            <a:pPr marL="342900" lvl="0" indent="-225425" algn="l" rtl="0">
              <a:lnSpc>
                <a:spcPct val="150000"/>
              </a:lnSpc>
              <a:spcBef>
                <a:spcPts val="370"/>
              </a:spcBef>
              <a:spcAft>
                <a:spcPts val="0"/>
              </a:spcAft>
              <a:buClr>
                <a:srgbClr val="595959"/>
              </a:buClr>
              <a:buSzPct val="100000"/>
              <a:buFont typeface="Arial"/>
              <a:buNone/>
            </a:pPr>
            <a:endParaRPr sz="2000"/>
          </a:p>
          <a:p>
            <a:pPr marL="342900" lvl="0" indent="-225425" algn="l" rtl="0">
              <a:lnSpc>
                <a:spcPct val="150000"/>
              </a:lnSpc>
              <a:spcBef>
                <a:spcPts val="370"/>
              </a:spcBef>
              <a:spcAft>
                <a:spcPts val="0"/>
              </a:spcAft>
              <a:buClr>
                <a:srgbClr val="595959"/>
              </a:buClr>
              <a:buSzPct val="100000"/>
              <a:buFont typeface="Arial"/>
              <a:buNone/>
            </a:pPr>
            <a:endParaRPr sz="2000"/>
          </a:p>
          <a:p>
            <a:pPr marL="342900" lvl="0" indent="-225425" algn="l" rtl="0">
              <a:lnSpc>
                <a:spcPct val="150000"/>
              </a:lnSpc>
              <a:spcBef>
                <a:spcPts val="370"/>
              </a:spcBef>
              <a:spcAft>
                <a:spcPts val="0"/>
              </a:spcAft>
              <a:buClr>
                <a:srgbClr val="595959"/>
              </a:buClr>
              <a:buSzPct val="100000"/>
              <a:buFont typeface="Arial"/>
              <a:buNone/>
            </a:pPr>
            <a:endParaRPr sz="2000"/>
          </a:p>
          <a:p>
            <a:pPr marL="342900" lvl="0" indent="-225425" algn="l" rtl="0">
              <a:lnSpc>
                <a:spcPct val="150000"/>
              </a:lnSpc>
              <a:spcBef>
                <a:spcPts val="370"/>
              </a:spcBef>
              <a:spcAft>
                <a:spcPts val="0"/>
              </a:spcAft>
              <a:buClr>
                <a:srgbClr val="595959"/>
              </a:buClr>
              <a:buSzPct val="100000"/>
              <a:buFont typeface="Arial"/>
              <a:buNone/>
            </a:pPr>
            <a:endParaRPr sz="2000"/>
          </a:p>
        </p:txBody>
      </p:sp>
    </p:spTree>
  </p:cSld>
  <p:clrMapOvr>
    <a:masterClrMapping/>
  </p:clrMapOvr>
  <mc:AlternateContent xmlns:mc="http://schemas.openxmlformats.org/markup-compatibility/2006" xmlns:p14="http://schemas.microsoft.com/office/powerpoint/2010/main">
    <mc:Choice Requires="p14">
      <p:transition spd="med" p14:dur="55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47">
                                            <p:txEl>
                                              <p:pRg st="0" end="0"/>
                                            </p:txEl>
                                          </p:spTgt>
                                        </p:tgtEl>
                                        <p:attrNameLst>
                                          <p:attrName>style.visibility</p:attrName>
                                        </p:attrNameLst>
                                      </p:cBhvr>
                                      <p:to>
                                        <p:strVal val="visible"/>
                                      </p:to>
                                    </p:set>
                                    <p:animEffect transition="in" filter="fade">
                                      <p:cBhvr>
                                        <p:cTn id="7" dur="2000"/>
                                        <p:tgtEl>
                                          <p:spTgt spid="147">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47">
                                            <p:txEl>
                                              <p:pRg st="1" end="1"/>
                                            </p:txEl>
                                          </p:spTgt>
                                        </p:tgtEl>
                                        <p:attrNameLst>
                                          <p:attrName>style.visibility</p:attrName>
                                        </p:attrNameLst>
                                      </p:cBhvr>
                                      <p:to>
                                        <p:strVal val="visible"/>
                                      </p:to>
                                    </p:set>
                                    <p:animEffect transition="in" filter="fade">
                                      <p:cBhvr>
                                        <p:cTn id="10" dur="2000"/>
                                        <p:tgtEl>
                                          <p:spTgt spid="147">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47">
                                            <p:txEl>
                                              <p:pRg st="2" end="2"/>
                                            </p:txEl>
                                          </p:spTgt>
                                        </p:tgtEl>
                                        <p:attrNameLst>
                                          <p:attrName>style.visibility</p:attrName>
                                        </p:attrNameLst>
                                      </p:cBhvr>
                                      <p:to>
                                        <p:strVal val="visible"/>
                                      </p:to>
                                    </p:set>
                                    <p:animEffect transition="in" filter="fade">
                                      <p:cBhvr>
                                        <p:cTn id="13" dur="2000"/>
                                        <p:tgtEl>
                                          <p:spTgt spid="147">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147">
                                            <p:txEl>
                                              <p:pRg st="3" end="3"/>
                                            </p:txEl>
                                          </p:spTgt>
                                        </p:tgtEl>
                                        <p:attrNameLst>
                                          <p:attrName>style.visibility</p:attrName>
                                        </p:attrNameLst>
                                      </p:cBhvr>
                                      <p:to>
                                        <p:strVal val="visible"/>
                                      </p:to>
                                    </p:set>
                                    <p:animEffect transition="in" filter="fade">
                                      <p:cBhvr>
                                        <p:cTn id="16" dur="2000"/>
                                        <p:tgtEl>
                                          <p:spTgt spid="147">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147">
                                            <p:txEl>
                                              <p:pRg st="4" end="4"/>
                                            </p:txEl>
                                          </p:spTgt>
                                        </p:tgtEl>
                                        <p:attrNameLst>
                                          <p:attrName>style.visibility</p:attrName>
                                        </p:attrNameLst>
                                      </p:cBhvr>
                                      <p:to>
                                        <p:strVal val="visible"/>
                                      </p:to>
                                    </p:set>
                                    <p:animEffect transition="in" filter="fade">
                                      <p:cBhvr>
                                        <p:cTn id="19" dur="2000"/>
                                        <p:tgtEl>
                                          <p:spTgt spid="147">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147">
                                            <p:txEl>
                                              <p:pRg st="5" end="5"/>
                                            </p:txEl>
                                          </p:spTgt>
                                        </p:tgtEl>
                                        <p:attrNameLst>
                                          <p:attrName>style.visibility</p:attrName>
                                        </p:attrNameLst>
                                      </p:cBhvr>
                                      <p:to>
                                        <p:strVal val="visible"/>
                                      </p:to>
                                    </p:set>
                                    <p:animEffect transition="in" filter="fade">
                                      <p:cBhvr>
                                        <p:cTn id="22" dur="2000"/>
                                        <p:tgtEl>
                                          <p:spTgt spid="147">
                                            <p:txEl>
                                              <p:pRg st="5" end="5"/>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147">
                                            <p:txEl>
                                              <p:pRg st="6" end="6"/>
                                            </p:txEl>
                                          </p:spTgt>
                                        </p:tgtEl>
                                        <p:attrNameLst>
                                          <p:attrName>style.visibility</p:attrName>
                                        </p:attrNameLst>
                                      </p:cBhvr>
                                      <p:to>
                                        <p:strVal val="visible"/>
                                      </p:to>
                                    </p:set>
                                    <p:animEffect transition="in" filter="fade">
                                      <p:cBhvr>
                                        <p:cTn id="25" dur="2000"/>
                                        <p:tgtEl>
                                          <p:spTgt spid="147">
                                            <p:txEl>
                                              <p:pRg st="6" end="6"/>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147">
                                            <p:txEl>
                                              <p:pRg st="7" end="7"/>
                                            </p:txEl>
                                          </p:spTgt>
                                        </p:tgtEl>
                                        <p:attrNameLst>
                                          <p:attrName>style.visibility</p:attrName>
                                        </p:attrNameLst>
                                      </p:cBhvr>
                                      <p:to>
                                        <p:strVal val="visible"/>
                                      </p:to>
                                    </p:set>
                                    <p:animEffect transition="in" filter="fade">
                                      <p:cBhvr>
                                        <p:cTn id="28" dur="2000"/>
                                        <p:tgtEl>
                                          <p:spTgt spid="147">
                                            <p:txEl>
                                              <p:pRg st="7" end="7"/>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147">
                                            <p:txEl>
                                              <p:pRg st="8" end="8"/>
                                            </p:txEl>
                                          </p:spTgt>
                                        </p:tgtEl>
                                        <p:attrNameLst>
                                          <p:attrName>style.visibility</p:attrName>
                                        </p:attrNameLst>
                                      </p:cBhvr>
                                      <p:to>
                                        <p:strVal val="visible"/>
                                      </p:to>
                                    </p:set>
                                    <p:animEffect transition="in" filter="fade">
                                      <p:cBhvr>
                                        <p:cTn id="31" dur="2000"/>
                                        <p:tgtEl>
                                          <p:spTgt spid="147">
                                            <p:txEl>
                                              <p:pRg st="8" end="8"/>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147">
                                            <p:txEl>
                                              <p:pRg st="9" end="9"/>
                                            </p:txEl>
                                          </p:spTgt>
                                        </p:tgtEl>
                                        <p:attrNameLst>
                                          <p:attrName>style.visibility</p:attrName>
                                        </p:attrNameLst>
                                      </p:cBhvr>
                                      <p:to>
                                        <p:strVal val="visible"/>
                                      </p:to>
                                    </p:set>
                                    <p:animEffect transition="in" filter="fade">
                                      <p:cBhvr>
                                        <p:cTn id="34" dur="2000"/>
                                        <p:tgtEl>
                                          <p:spTgt spid="147">
                                            <p:txEl>
                                              <p:pRg st="9" end="9"/>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147">
                                            <p:txEl>
                                              <p:pRg st="10" end="10"/>
                                            </p:txEl>
                                          </p:spTgt>
                                        </p:tgtEl>
                                        <p:attrNameLst>
                                          <p:attrName>style.visibility</p:attrName>
                                        </p:attrNameLst>
                                      </p:cBhvr>
                                      <p:to>
                                        <p:strVal val="visible"/>
                                      </p:to>
                                    </p:set>
                                    <p:animEffect transition="in" filter="fade">
                                      <p:cBhvr>
                                        <p:cTn id="37" dur="2000"/>
                                        <p:tgtEl>
                                          <p:spTgt spid="147">
                                            <p:txEl>
                                              <p:pRg st="10" end="10"/>
                                            </p:txEl>
                                          </p:spTgt>
                                        </p:tgtEl>
                                      </p:cBhvr>
                                    </p:animEffect>
                                  </p:childTnLst>
                                </p:cTn>
                              </p:par>
                              <p:par>
                                <p:cTn id="38" presetID="10" presetClass="entr" presetSubtype="0" fill="hold" nodeType="withEffect">
                                  <p:stCondLst>
                                    <p:cond delay="0"/>
                                  </p:stCondLst>
                                  <p:childTnLst>
                                    <p:set>
                                      <p:cBhvr>
                                        <p:cTn id="39" dur="1" fill="hold">
                                          <p:stCondLst>
                                            <p:cond delay="0"/>
                                          </p:stCondLst>
                                        </p:cTn>
                                        <p:tgtEl>
                                          <p:spTgt spid="147">
                                            <p:txEl>
                                              <p:pRg st="11" end="11"/>
                                            </p:txEl>
                                          </p:spTgt>
                                        </p:tgtEl>
                                        <p:attrNameLst>
                                          <p:attrName>style.visibility</p:attrName>
                                        </p:attrNameLst>
                                      </p:cBhvr>
                                      <p:to>
                                        <p:strVal val="visible"/>
                                      </p:to>
                                    </p:set>
                                    <p:animEffect transition="in" filter="fade">
                                      <p:cBhvr>
                                        <p:cTn id="40" dur="2000"/>
                                        <p:tgtEl>
                                          <p:spTgt spid="147">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20"/>
          <p:cNvSpPr txBox="1">
            <a:spLocks noGrp="1"/>
          </p:cNvSpPr>
          <p:nvPr>
            <p:ph type="title"/>
          </p:nvPr>
        </p:nvSpPr>
        <p:spPr>
          <a:xfrm>
            <a:off x="826941" y="521436"/>
            <a:ext cx="7490117" cy="114300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100000"/>
              </a:lnSpc>
              <a:spcBef>
                <a:spcPts val="0"/>
              </a:spcBef>
              <a:spcAft>
                <a:spcPts val="0"/>
              </a:spcAft>
              <a:buClr>
                <a:srgbClr val="595959"/>
              </a:buClr>
              <a:buSzPct val="100000"/>
              <a:buFont typeface="Asap"/>
              <a:buNone/>
            </a:pPr>
            <a:r>
              <a:rPr lang="sv-SE"/>
              <a:t>Anpassningar på organisationsnivå - Skola</a:t>
            </a:r>
            <a:endParaRPr/>
          </a:p>
        </p:txBody>
      </p:sp>
      <p:sp>
        <p:nvSpPr>
          <p:cNvPr id="154" name="Google Shape;154;p20"/>
          <p:cNvSpPr txBox="1">
            <a:spLocks noGrp="1"/>
          </p:cNvSpPr>
          <p:nvPr>
            <p:ph type="body" idx="2"/>
          </p:nvPr>
        </p:nvSpPr>
        <p:spPr>
          <a:xfrm>
            <a:off x="1025302" y="2042613"/>
            <a:ext cx="6876751" cy="4525963"/>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rgbClr val="595959"/>
              </a:buClr>
              <a:buSzPts val="2800"/>
              <a:buFont typeface="Arial"/>
              <a:buChar char="•"/>
            </a:pPr>
            <a:r>
              <a:rPr lang="sv-SE" dirty="0"/>
              <a:t>Anpassad studiegång</a:t>
            </a:r>
            <a:endParaRPr dirty="0"/>
          </a:p>
          <a:p>
            <a:pPr marL="0" lvl="0" indent="0" algn="l" rtl="0">
              <a:spcBef>
                <a:spcPts val="560"/>
              </a:spcBef>
              <a:spcAft>
                <a:spcPts val="0"/>
              </a:spcAft>
              <a:buClr>
                <a:srgbClr val="595959"/>
              </a:buClr>
              <a:buSzPts val="2800"/>
              <a:buNone/>
            </a:pPr>
            <a:endParaRPr dirty="0"/>
          </a:p>
          <a:p>
            <a:pPr marL="342900" lvl="0" indent="-342900" algn="l" rtl="0">
              <a:spcBef>
                <a:spcPts val="560"/>
              </a:spcBef>
              <a:spcAft>
                <a:spcPts val="0"/>
              </a:spcAft>
              <a:buClr>
                <a:srgbClr val="595959"/>
              </a:buClr>
              <a:buSzPts val="2800"/>
              <a:buFont typeface="Arial"/>
              <a:buChar char="•"/>
            </a:pPr>
            <a:r>
              <a:rPr lang="sv-SE" dirty="0"/>
              <a:t>Anpassat schema</a:t>
            </a:r>
            <a:endParaRPr dirty="0"/>
          </a:p>
          <a:p>
            <a:pPr marL="0" lvl="0" indent="0" algn="l" rtl="0">
              <a:spcBef>
                <a:spcPts val="560"/>
              </a:spcBef>
              <a:spcAft>
                <a:spcPts val="0"/>
              </a:spcAft>
              <a:buClr>
                <a:srgbClr val="595959"/>
              </a:buClr>
              <a:buSzPts val="2800"/>
              <a:buNone/>
            </a:pPr>
            <a:endParaRPr dirty="0"/>
          </a:p>
          <a:p>
            <a:pPr marL="342900" lvl="0" indent="-342900" algn="l" rtl="0">
              <a:spcBef>
                <a:spcPts val="560"/>
              </a:spcBef>
              <a:spcAft>
                <a:spcPts val="0"/>
              </a:spcAft>
              <a:buClr>
                <a:srgbClr val="595959"/>
              </a:buClr>
              <a:buSzPts val="2800"/>
              <a:buFont typeface="Arial"/>
              <a:buChar char="•"/>
            </a:pPr>
            <a:r>
              <a:rPr lang="sv-SE" dirty="0"/>
              <a:t>Rehabiliterings- &amp; Habiliteringsinsatser på schemat</a:t>
            </a:r>
            <a:endParaRPr dirty="0"/>
          </a:p>
        </p:txBody>
      </p:sp>
    </p:spTree>
  </p:cSld>
  <p:clrMapOvr>
    <a:masterClrMapping/>
  </p:clrMapOvr>
  <mc:AlternateContent xmlns:mc="http://schemas.openxmlformats.org/markup-compatibility/2006" xmlns:p14="http://schemas.microsoft.com/office/powerpoint/2010/main">
    <mc:Choice Requires="p14">
      <p:transition spd="med" p14:dur="55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4">
                                            <p:txEl>
                                              <p:pRg st="0" end="0"/>
                                            </p:txEl>
                                          </p:spTgt>
                                        </p:tgtEl>
                                        <p:attrNameLst>
                                          <p:attrName>style.visibility</p:attrName>
                                        </p:attrNameLst>
                                      </p:cBhvr>
                                      <p:to>
                                        <p:strVal val="visible"/>
                                      </p:to>
                                    </p:set>
                                    <p:animEffect transition="in" filter="fade">
                                      <p:cBhvr>
                                        <p:cTn id="7" dur="2000"/>
                                        <p:tgtEl>
                                          <p:spTgt spid="154">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54">
                                            <p:txEl>
                                              <p:pRg st="2" end="2"/>
                                            </p:txEl>
                                          </p:spTgt>
                                        </p:tgtEl>
                                        <p:attrNameLst>
                                          <p:attrName>style.visibility</p:attrName>
                                        </p:attrNameLst>
                                      </p:cBhvr>
                                      <p:to>
                                        <p:strVal val="visible"/>
                                      </p:to>
                                    </p:set>
                                    <p:animEffect transition="in" filter="fade">
                                      <p:cBhvr>
                                        <p:cTn id="10" dur="2000"/>
                                        <p:tgtEl>
                                          <p:spTgt spid="154">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54">
                                            <p:txEl>
                                              <p:pRg st="4" end="4"/>
                                            </p:txEl>
                                          </p:spTgt>
                                        </p:tgtEl>
                                        <p:attrNameLst>
                                          <p:attrName>style.visibility</p:attrName>
                                        </p:attrNameLst>
                                      </p:cBhvr>
                                      <p:to>
                                        <p:strVal val="visible"/>
                                      </p:to>
                                    </p:set>
                                    <p:animEffect transition="in" filter="fade">
                                      <p:cBhvr>
                                        <p:cTn id="13" dur="2000"/>
                                        <p:tgtEl>
                                          <p:spTgt spid="15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21"/>
          <p:cNvSpPr txBox="1">
            <a:spLocks noGrp="1"/>
          </p:cNvSpPr>
          <p:nvPr>
            <p:ph type="body" idx="1"/>
          </p:nvPr>
        </p:nvSpPr>
        <p:spPr>
          <a:xfrm>
            <a:off x="826941" y="982612"/>
            <a:ext cx="8229600" cy="4892775"/>
          </a:xfrm>
          <a:prstGeom prst="rect">
            <a:avLst/>
          </a:prstGeom>
          <a:noFill/>
          <a:ln>
            <a:noFill/>
          </a:ln>
        </p:spPr>
        <p:txBody>
          <a:bodyPr spcFirstLastPara="1" wrap="square" lIns="91425" tIns="45700" rIns="91425" bIns="45700" anchor="t" anchorCtr="0">
            <a:noAutofit/>
          </a:bodyPr>
          <a:lstStyle/>
          <a:p>
            <a:pPr marL="342900" lvl="0" indent="-342900" algn="l" rtl="0">
              <a:lnSpc>
                <a:spcPct val="150000"/>
              </a:lnSpc>
              <a:spcBef>
                <a:spcPts val="0"/>
              </a:spcBef>
              <a:spcAft>
                <a:spcPts val="0"/>
              </a:spcAft>
              <a:buClr>
                <a:srgbClr val="595959"/>
              </a:buClr>
              <a:buSzPts val="2200"/>
              <a:buFont typeface="Arial"/>
              <a:buChar char="•"/>
            </a:pPr>
            <a:r>
              <a:rPr lang="sv-SE" sz="2200"/>
              <a:t>Enskild undervisning</a:t>
            </a:r>
            <a:endParaRPr/>
          </a:p>
          <a:p>
            <a:pPr marL="342900" lvl="0" indent="-342900" algn="l" rtl="0">
              <a:lnSpc>
                <a:spcPct val="150000"/>
              </a:lnSpc>
              <a:spcBef>
                <a:spcPts val="440"/>
              </a:spcBef>
              <a:spcAft>
                <a:spcPts val="0"/>
              </a:spcAft>
              <a:buClr>
                <a:srgbClr val="595959"/>
              </a:buClr>
              <a:buSzPts val="2200"/>
              <a:buFont typeface="Arial"/>
              <a:buChar char="•"/>
            </a:pPr>
            <a:r>
              <a:rPr lang="sv-SE" sz="2200"/>
              <a:t>Liten grupp</a:t>
            </a:r>
            <a:endParaRPr/>
          </a:p>
          <a:p>
            <a:pPr marL="342900" lvl="0" indent="-342900" algn="l" rtl="0">
              <a:lnSpc>
                <a:spcPct val="150000"/>
              </a:lnSpc>
              <a:spcBef>
                <a:spcPts val="440"/>
              </a:spcBef>
              <a:spcAft>
                <a:spcPts val="0"/>
              </a:spcAft>
              <a:buClr>
                <a:srgbClr val="595959"/>
              </a:buClr>
              <a:buSzPts val="2200"/>
              <a:buFont typeface="Arial"/>
              <a:buChar char="•"/>
            </a:pPr>
            <a:r>
              <a:rPr lang="sv-SE" sz="2200"/>
              <a:t>Stor klass</a:t>
            </a:r>
            <a:endParaRPr/>
          </a:p>
          <a:p>
            <a:pPr marL="342900" lvl="0" indent="-342900" algn="l" rtl="0">
              <a:lnSpc>
                <a:spcPct val="150000"/>
              </a:lnSpc>
              <a:spcBef>
                <a:spcPts val="440"/>
              </a:spcBef>
              <a:spcAft>
                <a:spcPts val="0"/>
              </a:spcAft>
              <a:buClr>
                <a:srgbClr val="595959"/>
              </a:buClr>
              <a:buSzPts val="2200"/>
              <a:buFont typeface="Arial"/>
              <a:buChar char="•"/>
            </a:pPr>
            <a:r>
              <a:rPr lang="sv-SE" sz="2200"/>
              <a:t>Lektionsupplägg – Tydliggörande pedagogik - bildstöd</a:t>
            </a:r>
            <a:br>
              <a:rPr lang="sv-SE" sz="2200"/>
            </a:br>
            <a:r>
              <a:rPr lang="sv-SE" sz="2200"/>
              <a:t>	Ex: Syfte</a:t>
            </a:r>
            <a:br>
              <a:rPr lang="sv-SE" sz="2200"/>
            </a:br>
            <a:r>
              <a:rPr lang="sv-SE" sz="2200"/>
              <a:t>		Tillvägagångsätt</a:t>
            </a:r>
            <a:br>
              <a:rPr lang="sv-SE" sz="2200"/>
            </a:br>
            <a:r>
              <a:rPr lang="sv-SE" sz="2200"/>
              <a:t>		Mål</a:t>
            </a:r>
            <a:br>
              <a:rPr lang="sv-SE" sz="2200"/>
            </a:br>
            <a:r>
              <a:rPr lang="sv-SE" sz="2200"/>
              <a:t>		Vad gör vi nästa gång</a:t>
            </a:r>
            <a:endParaRPr/>
          </a:p>
          <a:p>
            <a:pPr marL="342900" lvl="0" indent="-342900" algn="l" rtl="0">
              <a:lnSpc>
                <a:spcPct val="150000"/>
              </a:lnSpc>
              <a:spcBef>
                <a:spcPts val="440"/>
              </a:spcBef>
              <a:spcAft>
                <a:spcPts val="0"/>
              </a:spcAft>
              <a:buClr>
                <a:srgbClr val="595959"/>
              </a:buClr>
              <a:buSzPts val="2200"/>
              <a:buFont typeface="Arial"/>
              <a:buChar char="•"/>
            </a:pPr>
            <a:r>
              <a:rPr lang="sv-SE" sz="2200"/>
              <a:t>Extra tid för inlämningar och prov</a:t>
            </a:r>
            <a:endParaRPr/>
          </a:p>
        </p:txBody>
      </p:sp>
      <p:sp>
        <p:nvSpPr>
          <p:cNvPr id="161" name="Google Shape;161;p21"/>
          <p:cNvSpPr txBox="1"/>
          <p:nvPr/>
        </p:nvSpPr>
        <p:spPr>
          <a:xfrm>
            <a:off x="826941" y="-50064"/>
            <a:ext cx="7490117" cy="1143000"/>
          </a:xfrm>
          <a:prstGeom prst="rect">
            <a:avLst/>
          </a:prstGeom>
          <a:noFill/>
          <a:ln>
            <a:noFill/>
          </a:ln>
        </p:spPr>
        <p:txBody>
          <a:bodyPr spcFirstLastPara="1" wrap="square" lIns="91425" tIns="45700" rIns="91425" bIns="45700" anchor="ctr" anchorCtr="0">
            <a:normAutofit/>
          </a:bodyPr>
          <a:lstStyle/>
          <a:p>
            <a:pPr marL="0" marR="0" lvl="0" indent="0" algn="ctr" rtl="0">
              <a:spcBef>
                <a:spcPts val="0"/>
              </a:spcBef>
              <a:spcAft>
                <a:spcPts val="0"/>
              </a:spcAft>
              <a:buClr>
                <a:srgbClr val="595959"/>
              </a:buClr>
              <a:buSzPts val="3600"/>
              <a:buFont typeface="Asap"/>
              <a:buNone/>
            </a:pPr>
            <a:r>
              <a:rPr lang="sv-SE" sz="3600" b="1">
                <a:solidFill>
                  <a:srgbClr val="595959"/>
                </a:solidFill>
                <a:latin typeface="Asap"/>
                <a:ea typeface="Asap"/>
                <a:cs typeface="Asap"/>
                <a:sym typeface="Asap"/>
              </a:rPr>
              <a:t>Anpassningar på gruppnivå - Skola</a:t>
            </a:r>
            <a:endParaRPr/>
          </a:p>
        </p:txBody>
      </p:sp>
    </p:spTree>
  </p:cSld>
  <p:clrMapOvr>
    <a:masterClrMapping/>
  </p:clrMapOvr>
  <mc:AlternateContent xmlns:mc="http://schemas.openxmlformats.org/markup-compatibility/2006" xmlns:p14="http://schemas.microsoft.com/office/powerpoint/2010/main">
    <mc:Choice Requires="p14">
      <p:transition spd="med" p14:dur="55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60">
                                            <p:txEl>
                                              <p:pRg st="0" end="0"/>
                                            </p:txEl>
                                          </p:spTgt>
                                        </p:tgtEl>
                                        <p:attrNameLst>
                                          <p:attrName>style.visibility</p:attrName>
                                        </p:attrNameLst>
                                      </p:cBhvr>
                                      <p:to>
                                        <p:strVal val="visible"/>
                                      </p:to>
                                    </p:set>
                                    <p:animEffect transition="in" filter="fade">
                                      <p:cBhvr>
                                        <p:cTn id="7" dur="2000"/>
                                        <p:tgtEl>
                                          <p:spTgt spid="160">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60">
                                            <p:txEl>
                                              <p:pRg st="1" end="1"/>
                                            </p:txEl>
                                          </p:spTgt>
                                        </p:tgtEl>
                                        <p:attrNameLst>
                                          <p:attrName>style.visibility</p:attrName>
                                        </p:attrNameLst>
                                      </p:cBhvr>
                                      <p:to>
                                        <p:strVal val="visible"/>
                                      </p:to>
                                    </p:set>
                                    <p:animEffect transition="in" filter="fade">
                                      <p:cBhvr>
                                        <p:cTn id="10" dur="2000"/>
                                        <p:tgtEl>
                                          <p:spTgt spid="160">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60">
                                            <p:txEl>
                                              <p:pRg st="2" end="2"/>
                                            </p:txEl>
                                          </p:spTgt>
                                        </p:tgtEl>
                                        <p:attrNameLst>
                                          <p:attrName>style.visibility</p:attrName>
                                        </p:attrNameLst>
                                      </p:cBhvr>
                                      <p:to>
                                        <p:strVal val="visible"/>
                                      </p:to>
                                    </p:set>
                                    <p:animEffect transition="in" filter="fade">
                                      <p:cBhvr>
                                        <p:cTn id="13" dur="2000"/>
                                        <p:tgtEl>
                                          <p:spTgt spid="160">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160">
                                            <p:txEl>
                                              <p:pRg st="3" end="3"/>
                                            </p:txEl>
                                          </p:spTgt>
                                        </p:tgtEl>
                                        <p:attrNameLst>
                                          <p:attrName>style.visibility</p:attrName>
                                        </p:attrNameLst>
                                      </p:cBhvr>
                                      <p:to>
                                        <p:strVal val="visible"/>
                                      </p:to>
                                    </p:set>
                                    <p:animEffect transition="in" filter="fade">
                                      <p:cBhvr>
                                        <p:cTn id="16" dur="2000"/>
                                        <p:tgtEl>
                                          <p:spTgt spid="160">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160">
                                            <p:txEl>
                                              <p:pRg st="4" end="4"/>
                                            </p:txEl>
                                          </p:spTgt>
                                        </p:tgtEl>
                                        <p:attrNameLst>
                                          <p:attrName>style.visibility</p:attrName>
                                        </p:attrNameLst>
                                      </p:cBhvr>
                                      <p:to>
                                        <p:strVal val="visible"/>
                                      </p:to>
                                    </p:set>
                                    <p:animEffect transition="in" filter="fade">
                                      <p:cBhvr>
                                        <p:cTn id="19" dur="2000"/>
                                        <p:tgtEl>
                                          <p:spTgt spid="16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22"/>
          <p:cNvSpPr txBox="1">
            <a:spLocks noGrp="1"/>
          </p:cNvSpPr>
          <p:nvPr>
            <p:ph type="body" idx="1"/>
          </p:nvPr>
        </p:nvSpPr>
        <p:spPr>
          <a:xfrm>
            <a:off x="628649" y="1391479"/>
            <a:ext cx="8354929" cy="4572000"/>
          </a:xfrm>
          <a:prstGeom prst="rect">
            <a:avLst/>
          </a:prstGeom>
          <a:noFill/>
          <a:ln>
            <a:noFill/>
          </a:ln>
        </p:spPr>
        <p:txBody>
          <a:bodyPr spcFirstLastPara="1" wrap="square" lIns="91425" tIns="45700" rIns="91425" bIns="45700" anchor="t" anchorCtr="0">
            <a:normAutofit fontScale="92500" lnSpcReduction="20000"/>
          </a:bodyPr>
          <a:lstStyle/>
          <a:p>
            <a:pPr marL="342900" lvl="0" indent="-342900" algn="l" rtl="0">
              <a:lnSpc>
                <a:spcPct val="150000"/>
              </a:lnSpc>
              <a:spcBef>
                <a:spcPts val="0"/>
              </a:spcBef>
              <a:spcAft>
                <a:spcPts val="0"/>
              </a:spcAft>
              <a:buClr>
                <a:srgbClr val="595959"/>
              </a:buClr>
              <a:buSzPct val="100000"/>
              <a:buFont typeface="Arial"/>
              <a:buChar char="•"/>
            </a:pPr>
            <a:r>
              <a:rPr lang="sv-SE"/>
              <a:t>Igångsättnings- och avslutningshjälp</a:t>
            </a:r>
            <a:endParaRPr/>
          </a:p>
          <a:p>
            <a:pPr marL="342900" lvl="0" indent="-342900" algn="l" rtl="0">
              <a:lnSpc>
                <a:spcPct val="150000"/>
              </a:lnSpc>
              <a:spcBef>
                <a:spcPts val="444"/>
              </a:spcBef>
              <a:spcAft>
                <a:spcPts val="0"/>
              </a:spcAft>
              <a:buClr>
                <a:srgbClr val="595959"/>
              </a:buClr>
              <a:buSzPct val="100000"/>
              <a:buFont typeface="Arial"/>
              <a:buChar char="•"/>
            </a:pPr>
            <a:r>
              <a:rPr lang="sv-SE"/>
              <a:t>Anpassade prov (ex. flervals-frågor, muntligt etc)</a:t>
            </a:r>
            <a:endParaRPr/>
          </a:p>
          <a:p>
            <a:pPr marL="342900" lvl="0" indent="-342900" algn="l" rtl="0">
              <a:lnSpc>
                <a:spcPct val="150000"/>
              </a:lnSpc>
              <a:spcBef>
                <a:spcPts val="444"/>
              </a:spcBef>
              <a:spcAft>
                <a:spcPts val="0"/>
              </a:spcAft>
              <a:buClr>
                <a:srgbClr val="595959"/>
              </a:buClr>
              <a:buSzPct val="100000"/>
              <a:buFont typeface="Arial"/>
              <a:buChar char="•"/>
            </a:pPr>
            <a:r>
              <a:rPr lang="sv-SE"/>
              <a:t>Pauser i arbetet (ex. arbeta 20 min, 10 paus)</a:t>
            </a:r>
            <a:endParaRPr/>
          </a:p>
          <a:p>
            <a:pPr marL="342900" lvl="0" indent="-342900" algn="l" rtl="0">
              <a:lnSpc>
                <a:spcPct val="150000"/>
              </a:lnSpc>
              <a:spcBef>
                <a:spcPts val="444"/>
              </a:spcBef>
              <a:spcAft>
                <a:spcPts val="0"/>
              </a:spcAft>
              <a:buClr>
                <a:srgbClr val="595959"/>
              </a:buClr>
              <a:buSzPct val="100000"/>
              <a:buFont typeface="Arial"/>
              <a:buChar char="•"/>
            </a:pPr>
            <a:r>
              <a:rPr lang="sv-SE"/>
              <a:t>Detaljerad planering</a:t>
            </a:r>
            <a:endParaRPr/>
          </a:p>
          <a:p>
            <a:pPr marL="342900" lvl="0" indent="-342900" algn="l" rtl="0">
              <a:lnSpc>
                <a:spcPct val="150000"/>
              </a:lnSpc>
              <a:spcBef>
                <a:spcPts val="444"/>
              </a:spcBef>
              <a:spcAft>
                <a:spcPts val="0"/>
              </a:spcAft>
              <a:buClr>
                <a:srgbClr val="595959"/>
              </a:buClr>
              <a:buSzPct val="100000"/>
              <a:buFont typeface="Arial"/>
              <a:buChar char="•"/>
            </a:pPr>
            <a:r>
              <a:rPr lang="sv-SE"/>
              <a:t>Bildstöd</a:t>
            </a:r>
            <a:endParaRPr/>
          </a:p>
          <a:p>
            <a:pPr marL="342900" lvl="0" indent="-342900" algn="l" rtl="0">
              <a:lnSpc>
                <a:spcPct val="150000"/>
              </a:lnSpc>
              <a:spcBef>
                <a:spcPts val="444"/>
              </a:spcBef>
              <a:spcAft>
                <a:spcPts val="0"/>
              </a:spcAft>
              <a:buClr>
                <a:srgbClr val="595959"/>
              </a:buClr>
              <a:buSzPct val="100000"/>
              <a:buFont typeface="Arial"/>
              <a:buChar char="•"/>
            </a:pPr>
            <a:r>
              <a:rPr lang="sv-SE"/>
              <a:t>Skrivprat (Ritprat)</a:t>
            </a:r>
            <a:endParaRPr/>
          </a:p>
          <a:p>
            <a:pPr marL="342900" lvl="0" indent="-342900" algn="l" rtl="0">
              <a:lnSpc>
                <a:spcPct val="150000"/>
              </a:lnSpc>
              <a:spcBef>
                <a:spcPts val="444"/>
              </a:spcBef>
              <a:spcAft>
                <a:spcPts val="0"/>
              </a:spcAft>
              <a:buClr>
                <a:srgbClr val="595959"/>
              </a:buClr>
              <a:buSzPct val="100000"/>
              <a:buFont typeface="Arial"/>
              <a:buChar char="•"/>
            </a:pPr>
            <a:r>
              <a:rPr lang="sv-SE"/>
              <a:t>Split-screen </a:t>
            </a:r>
            <a:endParaRPr/>
          </a:p>
          <a:p>
            <a:pPr marL="342900" lvl="0" indent="-342900" algn="l" rtl="0">
              <a:lnSpc>
                <a:spcPct val="150000"/>
              </a:lnSpc>
              <a:spcBef>
                <a:spcPts val="444"/>
              </a:spcBef>
              <a:spcAft>
                <a:spcPts val="0"/>
              </a:spcAft>
              <a:buClr>
                <a:srgbClr val="595959"/>
              </a:buClr>
              <a:buSzPct val="100000"/>
              <a:buFont typeface="Arial"/>
              <a:buChar char="•"/>
            </a:pPr>
            <a:r>
              <a:rPr lang="sv-SE"/>
              <a:t>Inlästa läromedel, anpassat material (t.ex. kort information)</a:t>
            </a:r>
            <a:endParaRPr/>
          </a:p>
          <a:p>
            <a:pPr marL="342900" lvl="0" indent="-342900" algn="l" rtl="0">
              <a:lnSpc>
                <a:spcPct val="150000"/>
              </a:lnSpc>
              <a:spcBef>
                <a:spcPts val="444"/>
              </a:spcBef>
              <a:spcAft>
                <a:spcPts val="0"/>
              </a:spcAft>
              <a:buClr>
                <a:srgbClr val="595959"/>
              </a:buClr>
              <a:buSzPct val="100000"/>
              <a:buFont typeface="Arial"/>
              <a:buChar char="•"/>
            </a:pPr>
            <a:r>
              <a:rPr lang="sv-SE"/>
              <a:t>Tekniska hjälpmedel (talsyntes, ordprediktionsprogram etc)</a:t>
            </a:r>
            <a:endParaRPr/>
          </a:p>
          <a:p>
            <a:pPr marL="342900" lvl="0" indent="-225425" algn="l" rtl="0">
              <a:lnSpc>
                <a:spcPct val="150000"/>
              </a:lnSpc>
              <a:spcBef>
                <a:spcPts val="370"/>
              </a:spcBef>
              <a:spcAft>
                <a:spcPts val="0"/>
              </a:spcAft>
              <a:buClr>
                <a:srgbClr val="595959"/>
              </a:buClr>
              <a:buSzPct val="100000"/>
              <a:buFont typeface="Arial"/>
              <a:buNone/>
            </a:pPr>
            <a:endParaRPr sz="2000"/>
          </a:p>
        </p:txBody>
      </p:sp>
      <p:sp>
        <p:nvSpPr>
          <p:cNvPr id="168" name="Google Shape;168;p22"/>
          <p:cNvSpPr txBox="1"/>
          <p:nvPr/>
        </p:nvSpPr>
        <p:spPr>
          <a:xfrm>
            <a:off x="826941" y="521436"/>
            <a:ext cx="7490117" cy="1143000"/>
          </a:xfrm>
          <a:prstGeom prst="rect">
            <a:avLst/>
          </a:prstGeom>
          <a:noFill/>
          <a:ln>
            <a:noFill/>
          </a:ln>
        </p:spPr>
        <p:txBody>
          <a:bodyPr spcFirstLastPara="1" wrap="square" lIns="91425" tIns="45700" rIns="91425" bIns="45700" anchor="ctr" anchorCtr="0">
            <a:normAutofit/>
          </a:bodyPr>
          <a:lstStyle/>
          <a:p>
            <a:pPr marL="0" marR="0" lvl="0" indent="0" algn="ctr" rtl="0">
              <a:spcBef>
                <a:spcPts val="0"/>
              </a:spcBef>
              <a:spcAft>
                <a:spcPts val="0"/>
              </a:spcAft>
              <a:buClr>
                <a:srgbClr val="595959"/>
              </a:buClr>
              <a:buSzPts val="3600"/>
              <a:buFont typeface="Asap"/>
              <a:buNone/>
            </a:pPr>
            <a:r>
              <a:rPr lang="sv-SE" sz="3600" b="1">
                <a:solidFill>
                  <a:srgbClr val="595959"/>
                </a:solidFill>
                <a:latin typeface="Asap"/>
                <a:ea typeface="Asap"/>
                <a:cs typeface="Asap"/>
                <a:sym typeface="Asap"/>
              </a:rPr>
              <a:t>Anpassningar på individnivå - Skola</a:t>
            </a:r>
            <a:endParaRPr/>
          </a:p>
        </p:txBody>
      </p:sp>
    </p:spTree>
  </p:cSld>
  <p:clrMapOvr>
    <a:masterClrMapping/>
  </p:clrMapOvr>
  <mc:AlternateContent xmlns:mc="http://schemas.openxmlformats.org/markup-compatibility/2006" xmlns:p14="http://schemas.microsoft.com/office/powerpoint/2010/main">
    <mc:Choice Requires="p14">
      <p:transition spd="med" p14:dur="55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67">
                                            <p:txEl>
                                              <p:pRg st="0" end="0"/>
                                            </p:txEl>
                                          </p:spTgt>
                                        </p:tgtEl>
                                        <p:attrNameLst>
                                          <p:attrName>style.visibility</p:attrName>
                                        </p:attrNameLst>
                                      </p:cBhvr>
                                      <p:to>
                                        <p:strVal val="visible"/>
                                      </p:to>
                                    </p:set>
                                    <p:animEffect transition="in" filter="fade">
                                      <p:cBhvr>
                                        <p:cTn id="7" dur="2000"/>
                                        <p:tgtEl>
                                          <p:spTgt spid="167">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67">
                                            <p:txEl>
                                              <p:pRg st="1" end="1"/>
                                            </p:txEl>
                                          </p:spTgt>
                                        </p:tgtEl>
                                        <p:attrNameLst>
                                          <p:attrName>style.visibility</p:attrName>
                                        </p:attrNameLst>
                                      </p:cBhvr>
                                      <p:to>
                                        <p:strVal val="visible"/>
                                      </p:to>
                                    </p:set>
                                    <p:animEffect transition="in" filter="fade">
                                      <p:cBhvr>
                                        <p:cTn id="10" dur="2000"/>
                                        <p:tgtEl>
                                          <p:spTgt spid="167">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67">
                                            <p:txEl>
                                              <p:pRg st="2" end="2"/>
                                            </p:txEl>
                                          </p:spTgt>
                                        </p:tgtEl>
                                        <p:attrNameLst>
                                          <p:attrName>style.visibility</p:attrName>
                                        </p:attrNameLst>
                                      </p:cBhvr>
                                      <p:to>
                                        <p:strVal val="visible"/>
                                      </p:to>
                                    </p:set>
                                    <p:animEffect transition="in" filter="fade">
                                      <p:cBhvr>
                                        <p:cTn id="13" dur="2000"/>
                                        <p:tgtEl>
                                          <p:spTgt spid="167">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167">
                                            <p:txEl>
                                              <p:pRg st="3" end="3"/>
                                            </p:txEl>
                                          </p:spTgt>
                                        </p:tgtEl>
                                        <p:attrNameLst>
                                          <p:attrName>style.visibility</p:attrName>
                                        </p:attrNameLst>
                                      </p:cBhvr>
                                      <p:to>
                                        <p:strVal val="visible"/>
                                      </p:to>
                                    </p:set>
                                    <p:animEffect transition="in" filter="fade">
                                      <p:cBhvr>
                                        <p:cTn id="16" dur="2000"/>
                                        <p:tgtEl>
                                          <p:spTgt spid="167">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167">
                                            <p:txEl>
                                              <p:pRg st="4" end="4"/>
                                            </p:txEl>
                                          </p:spTgt>
                                        </p:tgtEl>
                                        <p:attrNameLst>
                                          <p:attrName>style.visibility</p:attrName>
                                        </p:attrNameLst>
                                      </p:cBhvr>
                                      <p:to>
                                        <p:strVal val="visible"/>
                                      </p:to>
                                    </p:set>
                                    <p:animEffect transition="in" filter="fade">
                                      <p:cBhvr>
                                        <p:cTn id="19" dur="2000"/>
                                        <p:tgtEl>
                                          <p:spTgt spid="167">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167">
                                            <p:txEl>
                                              <p:pRg st="5" end="5"/>
                                            </p:txEl>
                                          </p:spTgt>
                                        </p:tgtEl>
                                        <p:attrNameLst>
                                          <p:attrName>style.visibility</p:attrName>
                                        </p:attrNameLst>
                                      </p:cBhvr>
                                      <p:to>
                                        <p:strVal val="visible"/>
                                      </p:to>
                                    </p:set>
                                    <p:animEffect transition="in" filter="fade">
                                      <p:cBhvr>
                                        <p:cTn id="22" dur="2000"/>
                                        <p:tgtEl>
                                          <p:spTgt spid="167">
                                            <p:txEl>
                                              <p:pRg st="5" end="5"/>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167">
                                            <p:txEl>
                                              <p:pRg st="6" end="6"/>
                                            </p:txEl>
                                          </p:spTgt>
                                        </p:tgtEl>
                                        <p:attrNameLst>
                                          <p:attrName>style.visibility</p:attrName>
                                        </p:attrNameLst>
                                      </p:cBhvr>
                                      <p:to>
                                        <p:strVal val="visible"/>
                                      </p:to>
                                    </p:set>
                                    <p:animEffect transition="in" filter="fade">
                                      <p:cBhvr>
                                        <p:cTn id="25" dur="2000"/>
                                        <p:tgtEl>
                                          <p:spTgt spid="167">
                                            <p:txEl>
                                              <p:pRg st="6" end="6"/>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167">
                                            <p:txEl>
                                              <p:pRg st="7" end="7"/>
                                            </p:txEl>
                                          </p:spTgt>
                                        </p:tgtEl>
                                        <p:attrNameLst>
                                          <p:attrName>style.visibility</p:attrName>
                                        </p:attrNameLst>
                                      </p:cBhvr>
                                      <p:to>
                                        <p:strVal val="visible"/>
                                      </p:to>
                                    </p:set>
                                    <p:animEffect transition="in" filter="fade">
                                      <p:cBhvr>
                                        <p:cTn id="28" dur="2000"/>
                                        <p:tgtEl>
                                          <p:spTgt spid="167">
                                            <p:txEl>
                                              <p:pRg st="7" end="7"/>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167">
                                            <p:txEl>
                                              <p:pRg st="8" end="8"/>
                                            </p:txEl>
                                          </p:spTgt>
                                        </p:tgtEl>
                                        <p:attrNameLst>
                                          <p:attrName>style.visibility</p:attrName>
                                        </p:attrNameLst>
                                      </p:cBhvr>
                                      <p:to>
                                        <p:strVal val="visible"/>
                                      </p:to>
                                    </p:set>
                                    <p:animEffect transition="in" filter="fade">
                                      <p:cBhvr>
                                        <p:cTn id="31" dur="2000"/>
                                        <p:tgtEl>
                                          <p:spTgt spid="167">
                                            <p:txEl>
                                              <p:pRg st="8" end="8"/>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167">
                                            <p:txEl>
                                              <p:pRg st="9" end="9"/>
                                            </p:txEl>
                                          </p:spTgt>
                                        </p:tgtEl>
                                        <p:attrNameLst>
                                          <p:attrName>style.visibility</p:attrName>
                                        </p:attrNameLst>
                                      </p:cBhvr>
                                      <p:to>
                                        <p:strVal val="visible"/>
                                      </p:to>
                                    </p:set>
                                    <p:animEffect transition="in" filter="fade">
                                      <p:cBhvr>
                                        <p:cTn id="34" dur="2000"/>
                                        <p:tgtEl>
                                          <p:spTgt spid="167">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23"/>
          <p:cNvSpPr txBox="1">
            <a:spLocks noGrp="1"/>
          </p:cNvSpPr>
          <p:nvPr>
            <p:ph type="title"/>
          </p:nvPr>
        </p:nvSpPr>
        <p:spPr>
          <a:xfrm>
            <a:off x="0" y="193889"/>
            <a:ext cx="9143999" cy="1143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rgbClr val="595959"/>
              </a:buClr>
              <a:buSzPts val="3600"/>
              <a:buFont typeface="Asap"/>
              <a:buNone/>
            </a:pPr>
            <a:r>
              <a:rPr lang="sv-SE"/>
              <a:t>Anpassad skolgång utifrån individ</a:t>
            </a:r>
            <a:endParaRPr/>
          </a:p>
        </p:txBody>
      </p:sp>
      <p:pic>
        <p:nvPicPr>
          <p:cNvPr id="175" name="Google Shape;175;p23"/>
          <p:cNvPicPr preferRelativeResize="0"/>
          <p:nvPr/>
        </p:nvPicPr>
        <p:blipFill rotWithShape="1">
          <a:blip r:embed="rId3">
            <a:alphaModFix/>
          </a:blip>
          <a:srcRect l="1256" t="20753" r="73454" b="20464"/>
          <a:stretch/>
        </p:blipFill>
        <p:spPr>
          <a:xfrm>
            <a:off x="4585165" y="1490428"/>
            <a:ext cx="3641007" cy="4260501"/>
          </a:xfrm>
          <a:prstGeom prst="rect">
            <a:avLst/>
          </a:prstGeom>
          <a:noFill/>
          <a:ln>
            <a:noFill/>
          </a:ln>
        </p:spPr>
      </p:pic>
      <p:pic>
        <p:nvPicPr>
          <p:cNvPr id="176" name="Google Shape;176;p23"/>
          <p:cNvPicPr preferRelativeResize="0"/>
          <p:nvPr/>
        </p:nvPicPr>
        <p:blipFill rotWithShape="1">
          <a:blip r:embed="rId4">
            <a:alphaModFix/>
          </a:blip>
          <a:srcRect l="1525" t="20522" r="73749" b="21502"/>
          <a:stretch/>
        </p:blipFill>
        <p:spPr>
          <a:xfrm>
            <a:off x="917828" y="1490427"/>
            <a:ext cx="3550122" cy="4260502"/>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55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med">
        <p:fade/>
      </p:transition>
    </mc:Fallback>
  </mc:AlternateContent>
</p:sld>
</file>

<file path=ppt/theme/theme1.xml><?xml version="1.0" encoding="utf-8"?>
<a:theme xmlns:a="http://schemas.openxmlformats.org/drawingml/2006/main" name="Office-tema">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ema">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1232</Words>
  <Application>Microsoft Office PowerPoint</Application>
  <PresentationFormat>Bildspel på skärmen (4:3)</PresentationFormat>
  <Paragraphs>208</Paragraphs>
  <Slides>14</Slides>
  <Notes>14</Notes>
  <HiddenSlides>0</HiddenSlides>
  <MMClips>0</MMClips>
  <ScaleCrop>false</ScaleCrop>
  <HeadingPairs>
    <vt:vector size="6" baseType="variant">
      <vt:variant>
        <vt:lpstr>Använt teckensnitt</vt:lpstr>
      </vt:variant>
      <vt:variant>
        <vt:i4>7</vt:i4>
      </vt:variant>
      <vt:variant>
        <vt:lpstr>Tema</vt:lpstr>
      </vt:variant>
      <vt:variant>
        <vt:i4>1</vt:i4>
      </vt:variant>
      <vt:variant>
        <vt:lpstr>Bildrubriker</vt:lpstr>
      </vt:variant>
      <vt:variant>
        <vt:i4>14</vt:i4>
      </vt:variant>
    </vt:vector>
  </HeadingPairs>
  <TitlesOfParts>
    <vt:vector size="22" baseType="lpstr">
      <vt:lpstr>Arial</vt:lpstr>
      <vt:lpstr>Asap</vt:lpstr>
      <vt:lpstr>Asap Medium</vt:lpstr>
      <vt:lpstr>Calibri</vt:lpstr>
      <vt:lpstr>Noto Sans Symbols</vt:lpstr>
      <vt:lpstr>Quattrocento Sans</vt:lpstr>
      <vt:lpstr>Times New Roman</vt:lpstr>
      <vt:lpstr>Office-tema</vt:lpstr>
      <vt:lpstr>Riksgymnasiet i Göteborg för ungdomar med rörelsehinder</vt:lpstr>
      <vt:lpstr>PowerPoint-presentation</vt:lpstr>
      <vt:lpstr>PowerPoint-presentation</vt:lpstr>
      <vt:lpstr>PowerPoint-presentation</vt:lpstr>
      <vt:lpstr>Vårt arbetssätt</vt:lpstr>
      <vt:lpstr>Anpassningar på organisationsnivå - Skola</vt:lpstr>
      <vt:lpstr>PowerPoint-presentation</vt:lpstr>
      <vt:lpstr>PowerPoint-presentation</vt:lpstr>
      <vt:lpstr>Anpassad skolgång utifrån individ</vt:lpstr>
      <vt:lpstr>PowerPoint-presentation</vt:lpstr>
      <vt:lpstr>PowerPoint-presentation</vt:lpstr>
      <vt:lpstr>       Elevhem Lång resväg eller andra särskilda skäl berättigar elevhemsboende </vt:lpstr>
      <vt:lpstr>Läs mer</vt:lpstr>
      <vt:lpstr>PowerPoint-presentation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Riksgymnasiet i Göteborg för ungdomar med rörelsehinder</dc:title>
  <dc:creator>Karlsson Annki</dc:creator>
  <cp:lastModifiedBy>Lena Tenggren</cp:lastModifiedBy>
  <cp:revision>4</cp:revision>
  <cp:lastPrinted>2024-11-05T13:48:19Z</cp:lastPrinted>
  <dcterms:modified xsi:type="dcterms:W3CDTF">2024-11-07T08:07:05Z</dcterms:modified>
</cp:coreProperties>
</file>