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9" r:id="rId2"/>
    <p:sldId id="313" r:id="rId3"/>
    <p:sldId id="318" r:id="rId4"/>
    <p:sldId id="314" r:id="rId5"/>
    <p:sldId id="321" r:id="rId6"/>
    <p:sldId id="320" r:id="rId7"/>
    <p:sldId id="322" r:id="rId8"/>
    <p:sldId id="256" r:id="rId9"/>
    <p:sldId id="300" r:id="rId10"/>
    <p:sldId id="287" r:id="rId11"/>
    <p:sldId id="311" r:id="rId12"/>
    <p:sldId id="312" r:id="rId13"/>
    <p:sldId id="302" r:id="rId14"/>
    <p:sldId id="275" r:id="rId15"/>
    <p:sldId id="266" r:id="rId16"/>
    <p:sldId id="305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494" autoAdjust="0"/>
  </p:normalViewPr>
  <p:slideViewPr>
    <p:cSldViewPr>
      <p:cViewPr varScale="1">
        <p:scale>
          <a:sx n="102" d="100"/>
          <a:sy n="102" d="100"/>
        </p:scale>
        <p:origin x="186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8476E-0579-469B-89B5-FD45B3006895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F3101-4232-4ED0-A28C-29D34DE87F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01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2B66C-2FCB-1064-E55C-F3F54B7FD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9746061-7655-1D4A-197E-71AC28709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F85173C-EAA4-03F7-C088-F96B021D0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65FCCC2-BDCA-C9DB-58D5-9532A87D3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F3101-4232-4ED0-A28C-29D34DE87F5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41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DCA39-5FF0-E97F-58AB-81A2F830D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F5BAA7C-68BF-242E-5D47-5A706D86C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D922981-A3E1-3E41-C5A0-A229C1FCD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561658D-C42C-E598-D795-2F5727F15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F3101-4232-4ED0-A28C-29D34DE87F5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10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4EDC4-4F1A-46BC-79FB-2ABEF83AE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3F6EB88-0C1D-960A-BE37-FE59DE831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3DB69DE-1A1D-9D2E-0E41-889A06D46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FEC0BF6-FAFA-8B8B-A846-D7302904C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F3101-4232-4ED0-A28C-29D34DE87F5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5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3ABBE-761F-6827-B388-A7A1FFA9B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AE4CF46-6AC3-FB06-B05C-2FAA88BFD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E33363E-0AF2-6C58-8ED2-73D2AA48E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CB2A78E-B5C0-FB72-5650-1C4E60D3D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F3101-4232-4ED0-A28C-29D34DE87F5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60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12455-E70D-027C-B585-96AE056CA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24E648E-A1EC-5648-40B8-63076A1EE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8EC1B4E-82A0-220E-4A74-1EF569A02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30409BB-95DA-FCD9-F286-F5B424C5B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F3101-4232-4ED0-A28C-29D34DE87F5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925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F3101-4232-4ED0-A28C-29D34DE87F5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897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F3101-4232-4ED0-A28C-29D34DE87F5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11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D5F5-EEDC-4881-91F6-2D0D334DBA77}" type="datetimeFigureOut">
              <a:rPr lang="sv-SE" smtClean="0"/>
              <a:pPr/>
              <a:t>2024-11-06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6C5-8DE3-45A5-AA4C-493905BA885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D5F5-EEDC-4881-91F6-2D0D334DBA77}" type="datetimeFigureOut">
              <a:rPr lang="sv-SE" smtClean="0"/>
              <a:pPr/>
              <a:t>2024-11-06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6C5-8DE3-45A5-AA4C-493905BA885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D5F5-EEDC-4881-91F6-2D0D334DBA77}" type="datetimeFigureOut">
              <a:rPr lang="sv-SE" smtClean="0"/>
              <a:pPr/>
              <a:t>2024-11-06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6C5-8DE3-45A5-AA4C-493905BA885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D5F5-EEDC-4881-91F6-2D0D334DBA77}" type="datetimeFigureOut">
              <a:rPr lang="sv-SE" smtClean="0"/>
              <a:pPr/>
              <a:t>2024-11-06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6C5-8DE3-45A5-AA4C-493905BA885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D5F5-EEDC-4881-91F6-2D0D334DBA77}" type="datetimeFigureOut">
              <a:rPr lang="sv-SE" smtClean="0"/>
              <a:pPr/>
              <a:t>2024-11-06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6C5-8DE3-45A5-AA4C-493905BA885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D5F5-EEDC-4881-91F6-2D0D334DBA77}" type="datetimeFigureOut">
              <a:rPr lang="sv-SE" smtClean="0"/>
              <a:pPr/>
              <a:t>2024-11-06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6C5-8DE3-45A5-AA4C-493905BA885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D5F5-EEDC-4881-91F6-2D0D334DBA77}" type="datetimeFigureOut">
              <a:rPr lang="sv-SE" smtClean="0"/>
              <a:pPr/>
              <a:t>2024-11-06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6C5-8DE3-45A5-AA4C-493905BA885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D5F5-EEDC-4881-91F6-2D0D334DBA77}" type="datetimeFigureOut">
              <a:rPr lang="sv-SE" smtClean="0"/>
              <a:pPr/>
              <a:t>2024-11-06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6C5-8DE3-45A5-AA4C-493905BA885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D5F5-EEDC-4881-91F6-2D0D334DBA77}" type="datetimeFigureOut">
              <a:rPr lang="sv-SE" smtClean="0"/>
              <a:pPr/>
              <a:t>2024-11-06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6C5-8DE3-45A5-AA4C-493905BA885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D5F5-EEDC-4881-91F6-2D0D334DBA77}" type="datetimeFigureOut">
              <a:rPr lang="sv-SE" smtClean="0"/>
              <a:pPr/>
              <a:t>2024-11-06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6C5-8DE3-45A5-AA4C-493905BA885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D5F5-EEDC-4881-91F6-2D0D334DBA77}" type="datetimeFigureOut">
              <a:rPr lang="sv-SE" smtClean="0"/>
              <a:pPr/>
              <a:t>2024-11-06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6C5-8DE3-45A5-AA4C-493905BA885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7D5F5-EEDC-4881-91F6-2D0D334DBA77}" type="datetimeFigureOut">
              <a:rPr lang="sv-SE" smtClean="0"/>
              <a:pPr/>
              <a:t>2024-11-06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846C5-8DE3-45A5-AA4C-493905BA885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r.uu.se/webrehab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r.uu.se/webrehab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valjeviken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lkhogskola.nu/" TargetMode="External"/><Relationship Id="rId7" Type="http://schemas.openxmlformats.org/officeDocument/2006/relationships/hyperlink" Target="https://valjeviken.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giondalarna.se/fornby/" TargetMode="External"/><Relationship Id="rId5" Type="http://schemas.openxmlformats.org/officeDocument/2006/relationships/hyperlink" Target="https://furuboda.org/" TargetMode="External"/><Relationship Id="rId4" Type="http://schemas.openxmlformats.org/officeDocument/2006/relationships/hyperlink" Target="https://www.fellingsbro.fhsk.s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9649E8CA-D24B-ADC2-3EF8-048073D73DC7}"/>
              </a:ext>
            </a:extLst>
          </p:cNvPr>
          <p:cNvSpPr txBox="1"/>
          <p:nvPr/>
        </p:nvSpPr>
        <p:spPr>
          <a:xfrm>
            <a:off x="431540" y="1700808"/>
            <a:ext cx="828092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Vad är folkhögskola för något?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För vuxna, från 18 år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dirty="0">
                <a:solidFill>
                  <a:schemeClr val="bg1"/>
                </a:solidFill>
              </a:rPr>
              <a:t>Tre vanliga anledningar till att gå på folkhögskola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Behörighet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Yrkesutbildning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Intressebaserat</a:t>
            </a:r>
          </a:p>
          <a:p>
            <a:pPr algn="ctr"/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dirty="0">
                <a:solidFill>
                  <a:schemeClr val="bg1"/>
                </a:solidFill>
              </a:rPr>
              <a:t>Men det finns en viktig fjärde anledning, </a:t>
            </a:r>
            <a:r>
              <a:rPr lang="sv-SE" b="1" dirty="0">
                <a:solidFill>
                  <a:schemeClr val="bg1"/>
                </a:solidFill>
              </a:rPr>
              <a:t>växandet tillsammans med andra</a:t>
            </a:r>
          </a:p>
          <a:p>
            <a:pPr algn="ctr"/>
            <a:r>
              <a:rPr lang="sv-SE" sz="3200" b="1" dirty="0">
                <a:solidFill>
                  <a:schemeClr val="bg1"/>
                </a:solidFill>
              </a:rPr>
              <a:t>Ett liv som räddats måste också få levas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8D833D-A6B4-BF0F-8FA6-34C43497F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646" y="540114"/>
            <a:ext cx="2076740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67428"/>
      </p:ext>
    </p:extLst>
  </p:cSld>
  <p:clrMapOvr>
    <a:masterClrMapping/>
  </p:clrMapOvr>
  <p:transition spd="slow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ga-500px-Sv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373216"/>
            <a:ext cx="1733178" cy="96364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D815B813-CAFF-7D13-9688-3D68CFA03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9087"/>
          <a:stretch/>
        </p:blipFill>
        <p:spPr>
          <a:xfrm>
            <a:off x="6195395" y="4227448"/>
            <a:ext cx="1793766" cy="100635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740352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240829 ES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5536" y="40466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Utbildningar på </a:t>
            </a:r>
            <a:r>
              <a:rPr lang="sv-SE" sz="3200" dirty="0" err="1"/>
              <a:t>Valjeviken</a:t>
            </a:r>
            <a:r>
              <a:rPr lang="sv-SE" sz="3200" dirty="0"/>
              <a:t> </a:t>
            </a:r>
          </a:p>
          <a:p>
            <a:r>
              <a:rPr lang="sv-SE" sz="3200" dirty="0"/>
              <a:t>som anpassas för dig </a:t>
            </a:r>
          </a:p>
          <a:p>
            <a:r>
              <a:rPr lang="sv-SE" sz="3200" dirty="0"/>
              <a:t>med förvärvad hjärnskada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95536" y="2352900"/>
            <a:ext cx="538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Allmän kurs </a:t>
            </a:r>
            <a:r>
              <a:rPr lang="sv-SE" sz="2400" dirty="0"/>
              <a:t>behörighet – </a:t>
            </a:r>
            <a:r>
              <a:rPr lang="sv-SE" sz="2400" b="1" dirty="0"/>
              <a:t>motsvarande</a:t>
            </a:r>
            <a:br>
              <a:rPr lang="sv-SE" sz="2400" dirty="0"/>
            </a:br>
            <a:r>
              <a:rPr lang="sv-SE" sz="2400" dirty="0"/>
              <a:t>gymnasiet eller grundskola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81402" y="3189867"/>
            <a:ext cx="5358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Allmän kurs</a:t>
            </a:r>
            <a:r>
              <a:rPr lang="sv-SE" sz="2400" dirty="0"/>
              <a:t> – inriktning: </a:t>
            </a:r>
          </a:p>
          <a:p>
            <a:r>
              <a:rPr lang="sv-SE" sz="2400" dirty="0"/>
              <a:t>musik/hälsa eller idrott hälsa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370736" y="585503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TID ATT FÅ IHOP LIVET  –  ATT VÄXA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381402" y="4011902"/>
            <a:ext cx="5358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Särskilda kurser</a:t>
            </a:r>
            <a:r>
              <a:rPr lang="sv-SE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Idrott/hälsa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Musik med musikproduktion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52E963-6D66-CE2D-A918-29AECE3CD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"/>
          <a:stretch/>
        </p:blipFill>
        <p:spPr>
          <a:xfrm>
            <a:off x="6195397" y="2992529"/>
            <a:ext cx="1793763" cy="1071647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B917280A-1C34-583F-B6A7-A1607BF9E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" t="14215" r="380" b="-3829"/>
          <a:stretch/>
        </p:blipFill>
        <p:spPr>
          <a:xfrm>
            <a:off x="6195396" y="1775505"/>
            <a:ext cx="1793764" cy="107164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736A29F-7FA5-BA00-3B14-814A4BFBF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95" y="587834"/>
            <a:ext cx="1793763" cy="11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56101"/>
      </p:ext>
    </p:extLst>
  </p:cSld>
  <p:clrMapOvr>
    <a:masterClrMapping/>
  </p:clrMapOvr>
  <p:transition spd="slow" advClick="0" advTm="8170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F7E4C-CBF4-A674-AAA5-95A8837C5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ga-500px-Svart.jpg">
            <a:extLst>
              <a:ext uri="{FF2B5EF4-FFF2-40B4-BE49-F238E27FC236}">
                <a16:creationId xmlns:a16="http://schemas.microsoft.com/office/drawing/2014/main" id="{E4889429-E85F-268F-43E5-FD8DF0E609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373216"/>
            <a:ext cx="1733178" cy="96364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CBD932D-6FF6-AC35-EE9C-DA7FAECF8F3F}"/>
              </a:ext>
            </a:extLst>
          </p:cNvPr>
          <p:cNvSpPr txBox="1"/>
          <p:nvPr/>
        </p:nvSpPr>
        <p:spPr>
          <a:xfrm>
            <a:off x="7740352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241107 ES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5E8EA84-031E-AF6D-A547-12E2AA6AF6D2}"/>
              </a:ext>
            </a:extLst>
          </p:cNvPr>
          <p:cNvSpPr txBox="1"/>
          <p:nvPr/>
        </p:nvSpPr>
        <p:spPr>
          <a:xfrm>
            <a:off x="333670" y="38814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Anpassning för dig med förvärvad hjärnskada  eller annan neurologisk diagnos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0CA98E2-CFF7-DC0F-012D-C7101F3E613E}"/>
              </a:ext>
            </a:extLst>
          </p:cNvPr>
          <p:cNvSpPr txBox="1"/>
          <p:nvPr/>
        </p:nvSpPr>
        <p:spPr>
          <a:xfrm>
            <a:off x="322015" y="1545435"/>
            <a:ext cx="64102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illgång till fysioterapeut, arbetsterapeut, kurator och logoped oavsett kurs och utifrån klinisk diagnos samt fastställda behov</a:t>
            </a:r>
          </a:p>
          <a:p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hälften av studietiden kan utifrån behov/önskemål läggas på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mnen med fokus på kognitiva processer: hjärnkunskap, kommunikation, minnesstrategier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oordination med hjälp av skapande och rytmik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ysisk och mental träning: styrka, balans,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mindfullness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naturinriktad rehabiliteringskunskap.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jälvständighetsträning med kunskap om vardagen: Kost, matlagning, hushållsekonomi och framtidsorientering.</a:t>
            </a:r>
          </a:p>
          <a:p>
            <a:endParaRPr lang="sv-SE" sz="2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1BA873-2AA9-C032-03B7-5A812CC10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" t="14215" r="380" b="-3829"/>
          <a:stretch/>
        </p:blipFill>
        <p:spPr>
          <a:xfrm>
            <a:off x="6732240" y="1700808"/>
            <a:ext cx="1793764" cy="10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38130"/>
      </p:ext>
    </p:extLst>
  </p:cSld>
  <p:clrMapOvr>
    <a:masterClrMapping/>
  </p:clrMapOvr>
  <p:transition spd="slow" advClick="0" advTm="8170"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56BED-F925-E431-83A7-AAD651665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ga-500px-Svart.jpg">
            <a:extLst>
              <a:ext uri="{FF2B5EF4-FFF2-40B4-BE49-F238E27FC236}">
                <a16:creationId xmlns:a16="http://schemas.microsoft.com/office/drawing/2014/main" id="{BBD98AC1-1D4B-35CC-86F3-2902FC3171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373216"/>
            <a:ext cx="1733178" cy="96364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CAB3556-AA11-3C8F-42B6-4A9EAE0BA3E6}"/>
              </a:ext>
            </a:extLst>
          </p:cNvPr>
          <p:cNvSpPr txBox="1"/>
          <p:nvPr/>
        </p:nvSpPr>
        <p:spPr>
          <a:xfrm>
            <a:off x="7740352" y="63813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240102 ES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28AC374-567C-0215-9223-42B06F114E23}"/>
              </a:ext>
            </a:extLst>
          </p:cNvPr>
          <p:cNvSpPr txBox="1"/>
          <p:nvPr/>
        </p:nvSpPr>
        <p:spPr>
          <a:xfrm>
            <a:off x="395536" y="404664"/>
            <a:ext cx="8429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Rehabilitering och träning för deltagare på folkhögskolan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3BBA63E-CA8C-A2F0-0222-AA4F98623FD5}"/>
              </a:ext>
            </a:extLst>
          </p:cNvPr>
          <p:cNvSpPr/>
          <p:nvPr/>
        </p:nvSpPr>
        <p:spPr>
          <a:xfrm>
            <a:off x="407813" y="1701868"/>
            <a:ext cx="78980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err="1">
                <a:latin typeface="Open Sans"/>
              </a:rPr>
              <a:t>Valjeviken</a:t>
            </a:r>
            <a:r>
              <a:rPr lang="sv-SE" dirty="0">
                <a:latin typeface="Open Sans"/>
              </a:rPr>
              <a:t> använder </a:t>
            </a:r>
            <a:r>
              <a:rPr lang="sv-SE" dirty="0" err="1">
                <a:latin typeface="Open Sans"/>
              </a:rPr>
              <a:t>WebRehab</a:t>
            </a:r>
            <a:r>
              <a:rPr lang="sv-SE" dirty="0">
                <a:latin typeface="Open Sans"/>
              </a:rPr>
              <a:t> </a:t>
            </a:r>
            <a:r>
              <a:rPr lang="sv-SE" dirty="0" err="1">
                <a:latin typeface="Open Sans"/>
              </a:rPr>
              <a:t>Swedens</a:t>
            </a:r>
            <a:r>
              <a:rPr lang="sv-SE" dirty="0">
                <a:latin typeface="Open Sans"/>
              </a:rPr>
              <a:t> (</a:t>
            </a:r>
            <a:r>
              <a:rPr lang="sv-SE" dirty="0">
                <a:latin typeface="Open Sans"/>
                <a:hlinkClick r:id="rId3"/>
              </a:rPr>
              <a:t>https://www.ucr.uu.se/webrehab/</a:t>
            </a:r>
            <a:r>
              <a:rPr lang="sv-SE" dirty="0">
                <a:latin typeface="Open Sans"/>
              </a:rPr>
              <a:t>) rekommendationer avseende checklistor, skattningsskalor och instrument för att säkerställa en kvalitativ rehabilitering.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Open Sans"/>
              </a:rPr>
              <a:t>Behandling sker efter diagnos och prognos samt överenskommen </a:t>
            </a:r>
            <a:r>
              <a:rPr lang="sv-SE" dirty="0" err="1">
                <a:latin typeface="Open Sans"/>
              </a:rPr>
              <a:t>rehabplan</a:t>
            </a:r>
            <a:r>
              <a:rPr lang="sv-SE" dirty="0">
                <a:latin typeface="Open Sans"/>
              </a:rPr>
              <a:t> och kan omfatta ett antal regelbundna träffar eller </a:t>
            </a:r>
            <a:r>
              <a:rPr lang="sv-SE" dirty="0" err="1">
                <a:latin typeface="Open Sans"/>
              </a:rPr>
              <a:t>punktvisa</a:t>
            </a:r>
            <a:r>
              <a:rPr lang="sv-SE" dirty="0">
                <a:latin typeface="Open Sans"/>
              </a:rPr>
              <a:t> insatser tillsammans med multimodala rehabteam under läsåret/läsåren. I övrigt sker träning ofta tillsammans med assistent. 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Open Sans"/>
              </a:rPr>
              <a:t>Inga remisser behövs då </a:t>
            </a:r>
            <a:r>
              <a:rPr lang="sv-SE" dirty="0" err="1">
                <a:latin typeface="Open Sans"/>
              </a:rPr>
              <a:t>Valjeviken</a:t>
            </a:r>
            <a:r>
              <a:rPr lang="sv-SE" dirty="0">
                <a:latin typeface="Open Sans"/>
              </a:rPr>
              <a:t> också driver vårdcentral och därför kan utföra insatserna polikliniskt. Tillgång till medicinska underlag krävs. 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Open Sans"/>
              </a:rPr>
              <a:t>Egenträning i simhall, sporthall och gym på lediga tider utan extra kostnad.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Open Sans"/>
              </a:rPr>
              <a:t>Efter genomgången studietid upprättas epikriser till </a:t>
            </a:r>
            <a:br>
              <a:rPr lang="sv-SE" dirty="0">
                <a:latin typeface="Open Sans"/>
              </a:rPr>
            </a:br>
            <a:r>
              <a:rPr lang="sv-SE" dirty="0">
                <a:latin typeface="Open Sans"/>
              </a:rPr>
              <a:t>hemorten avseende rehabilitering.</a:t>
            </a:r>
            <a:br>
              <a:rPr lang="sv-SE" dirty="0">
                <a:latin typeface="Open Sans"/>
              </a:rPr>
            </a:br>
            <a:endParaRPr lang="sv-SE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12776135"/>
      </p:ext>
    </p:extLst>
  </p:cSld>
  <p:clrMapOvr>
    <a:masterClrMapping/>
  </p:clrMapOvr>
  <p:transition spd="slow" advTm="6999"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ga-500px-Sv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373216"/>
            <a:ext cx="1733178" cy="963647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740352" y="63813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240102 ES</a:t>
            </a:r>
          </a:p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95536" y="404664"/>
            <a:ext cx="8429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Rehabilitering och träning för den som kommer via avtal 2-4 veckors </a:t>
            </a:r>
            <a:r>
              <a:rPr lang="sv-SE" sz="3600" dirty="0" err="1"/>
              <a:t>rehabvistelser</a:t>
            </a:r>
            <a:endParaRPr lang="sv-SE" sz="3600" dirty="0"/>
          </a:p>
        </p:txBody>
      </p:sp>
      <p:sp>
        <p:nvSpPr>
          <p:cNvPr id="4" name="Rektangel 3"/>
          <p:cNvSpPr/>
          <p:nvPr/>
        </p:nvSpPr>
        <p:spPr>
          <a:xfrm>
            <a:off x="407813" y="1701868"/>
            <a:ext cx="78980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 err="1">
                <a:latin typeface="Open Sans"/>
              </a:rPr>
              <a:t>Valjeviken</a:t>
            </a:r>
            <a:r>
              <a:rPr lang="sv-SE" dirty="0">
                <a:latin typeface="Open Sans"/>
              </a:rPr>
              <a:t> använder </a:t>
            </a:r>
            <a:r>
              <a:rPr lang="sv-SE" dirty="0" err="1">
                <a:latin typeface="Open Sans"/>
              </a:rPr>
              <a:t>WebRehab</a:t>
            </a:r>
            <a:r>
              <a:rPr lang="sv-SE" dirty="0">
                <a:latin typeface="Open Sans"/>
              </a:rPr>
              <a:t> </a:t>
            </a:r>
            <a:r>
              <a:rPr lang="sv-SE" dirty="0" err="1">
                <a:latin typeface="Open Sans"/>
              </a:rPr>
              <a:t>Swedens</a:t>
            </a:r>
            <a:r>
              <a:rPr lang="sv-SE" dirty="0">
                <a:latin typeface="Open Sans"/>
              </a:rPr>
              <a:t> (</a:t>
            </a:r>
            <a:r>
              <a:rPr lang="sv-SE" dirty="0">
                <a:latin typeface="Open Sans"/>
                <a:hlinkClick r:id="rId3"/>
              </a:rPr>
              <a:t>https://www.ucr.uu.se/webrehab/</a:t>
            </a:r>
            <a:r>
              <a:rPr lang="sv-SE" dirty="0">
                <a:latin typeface="Open Sans"/>
              </a:rPr>
              <a:t>) rekommendationer avseende checklistor, skattningsskalor och instrument för att säkerställa en kvalitativ rehabilitering.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sv-SE" dirty="0">
              <a:latin typeface="Open Sans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>
                <a:latin typeface="Open Sans"/>
              </a:rPr>
              <a:t>Förutom behandling, vanligtvis två individuella behandlingar och två i grupp, kan det ingå fritidsaktiviteter på kvällar samt möjlighet till egenträning på ledig tid.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sv-SE" dirty="0">
              <a:latin typeface="Open Sans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>
                <a:latin typeface="Open Sans"/>
              </a:rPr>
              <a:t>Rehabiliteringen sker utifrån remiss och </a:t>
            </a:r>
            <a:r>
              <a:rPr lang="sv-SE" dirty="0" err="1">
                <a:latin typeface="Open Sans"/>
              </a:rPr>
              <a:t>rehabplan</a:t>
            </a:r>
            <a:r>
              <a:rPr lang="sv-SE" dirty="0">
                <a:latin typeface="Open Sans"/>
              </a:rPr>
              <a:t> tillsammans med multimodala rehabteam. Varje rehabiliteringsvistelse startar med att man får träffa läkare och rehabteam för att komplettera eller upprätta en </a:t>
            </a:r>
            <a:r>
              <a:rPr lang="sv-SE" dirty="0" err="1">
                <a:latin typeface="Open Sans"/>
              </a:rPr>
              <a:t>rehabplan</a:t>
            </a:r>
            <a:r>
              <a:rPr lang="sv-SE" dirty="0">
                <a:latin typeface="Open Sans"/>
              </a:rPr>
              <a:t>. Efter genomgången rehabilitering upprättas epikriser till hemorten.</a:t>
            </a:r>
            <a:br>
              <a:rPr lang="sv-SE" dirty="0">
                <a:latin typeface="Open Sans"/>
              </a:rPr>
            </a:br>
            <a:endParaRPr lang="sv-SE" dirty="0">
              <a:latin typeface="Open Sans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>
                <a:latin typeface="Open Sans"/>
              </a:rPr>
              <a:t>Vistelseperioden är vanligtvis två till fyra veckor.</a:t>
            </a:r>
            <a:endParaRPr lang="sv-SE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46284868"/>
      </p:ext>
    </p:extLst>
  </p:cSld>
  <p:clrMapOvr>
    <a:masterClrMapping/>
  </p:clrMapOvr>
  <p:transition spd="slow" advTm="6999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ga-500px-Sv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373216"/>
            <a:ext cx="1733178" cy="963647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740352" y="63813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240102 ES</a:t>
            </a:r>
          </a:p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Fritiden – aktiviteter …</a:t>
            </a:r>
          </a:p>
        </p:txBody>
      </p:sp>
      <p:pic>
        <p:nvPicPr>
          <p:cNvPr id="18" name="Bildobjekt 17" descr="DSC00522_bear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4826" y="1090184"/>
            <a:ext cx="2635090" cy="197631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9"/>
          <a:stretch/>
        </p:blipFill>
        <p:spPr>
          <a:xfrm>
            <a:off x="467544" y="3429001"/>
            <a:ext cx="2304256" cy="1595092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/>
          <a:stretch/>
        </p:blipFill>
        <p:spPr>
          <a:xfrm>
            <a:off x="6613653" y="3429001"/>
            <a:ext cx="2244422" cy="159509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3"/>
          <a:stretch/>
        </p:blipFill>
        <p:spPr>
          <a:xfrm>
            <a:off x="467544" y="1090183"/>
            <a:ext cx="2664296" cy="197631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 r="3435"/>
          <a:stretch/>
        </p:blipFill>
        <p:spPr>
          <a:xfrm>
            <a:off x="6228184" y="1086480"/>
            <a:ext cx="2613531" cy="198002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92171" y="3333995"/>
            <a:ext cx="360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 sz="2200" dirty="0"/>
              <a:t>En aktiv fritid är en viktig del av tiden på </a:t>
            </a:r>
            <a:r>
              <a:rPr lang="sv-SE" sz="2200" dirty="0" err="1"/>
              <a:t>Valjeviken</a:t>
            </a:r>
            <a:r>
              <a:rPr lang="sv-SE" sz="2200" dirty="0"/>
              <a:t> vare sig man går på en kortare eller längre kurs eller är här på rehabilitering/rekreation.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323528" y="5102221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/>
              <a:t>Dels kan fritidsaktiviteter utgöra bra träningsmoment, intellektuellt – fysiskt – psykiskt, dels är det en viktig social verksamhet.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dirty="0"/>
              <a:t>I fritidsaktiviteterna får du en chans att prova på nya saker och upptäcka att du kan mera än du tror. Fritidsaktiviteterna är inriktade på att visa på möjligheter i stället för hinder. </a:t>
            </a:r>
          </a:p>
        </p:txBody>
      </p:sp>
    </p:spTree>
  </p:cSld>
  <p:clrMapOvr>
    <a:masterClrMapping/>
  </p:clrMapOvr>
  <p:transition spd="slow" advTm="6972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ga-500px-Sv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373216"/>
            <a:ext cx="1733178" cy="963647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740352" y="63813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240102 ES</a:t>
            </a:r>
          </a:p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95536" y="404664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Anpassat boende</a:t>
            </a:r>
          </a:p>
        </p:txBody>
      </p:sp>
      <p:pic>
        <p:nvPicPr>
          <p:cNvPr id="12" name="Bildobjekt 11" descr="biblioteke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124743"/>
            <a:ext cx="2808312" cy="1692025"/>
          </a:xfrm>
          <a:prstGeom prst="rect">
            <a:avLst/>
          </a:prstGeom>
        </p:spPr>
      </p:pic>
      <p:pic>
        <p:nvPicPr>
          <p:cNvPr id="14" name="Bildobjekt 13" descr="foaj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7" y="1124744"/>
            <a:ext cx="2520280" cy="1698703"/>
          </a:xfrm>
          <a:prstGeom prst="rect">
            <a:avLst/>
          </a:prstGeom>
        </p:spPr>
      </p:pic>
      <p:pic>
        <p:nvPicPr>
          <p:cNvPr id="16" name="Bildobjekt 15" descr="mats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068960"/>
            <a:ext cx="2520280" cy="1667790"/>
          </a:xfrm>
          <a:prstGeom prst="rect">
            <a:avLst/>
          </a:prstGeom>
        </p:spPr>
      </p:pic>
      <p:pic>
        <p:nvPicPr>
          <p:cNvPr id="17" name="Bildobjekt 16" descr="matsal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068960"/>
            <a:ext cx="2520280" cy="1676411"/>
          </a:xfrm>
          <a:prstGeom prst="rect">
            <a:avLst/>
          </a:prstGeom>
        </p:spPr>
      </p:pic>
      <p:pic>
        <p:nvPicPr>
          <p:cNvPr id="18" name="Bildobjekt 17" descr="receptionen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1124744"/>
            <a:ext cx="2520280" cy="1687422"/>
          </a:xfrm>
          <a:prstGeom prst="rect">
            <a:avLst/>
          </a:prstGeom>
        </p:spPr>
      </p:pic>
      <p:pic>
        <p:nvPicPr>
          <p:cNvPr id="19" name="Bildobjekt 18" descr="skeppet_lju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5013176"/>
            <a:ext cx="2473627" cy="165618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" b="-1"/>
          <a:stretch/>
        </p:blipFill>
        <p:spPr>
          <a:xfrm>
            <a:off x="3258108" y="5016137"/>
            <a:ext cx="2538028" cy="166809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1D152EB-B7C6-95C6-F32F-711A9DFBC0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t="13491" r="177" b="8593"/>
          <a:stretch/>
        </p:blipFill>
        <p:spPr>
          <a:xfrm>
            <a:off x="5940152" y="3095611"/>
            <a:ext cx="2808312" cy="164113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E3BE77AF-3A74-D637-4649-95F57A88A9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"/>
          <a:stretch/>
        </p:blipFill>
        <p:spPr>
          <a:xfrm>
            <a:off x="539552" y="5024814"/>
            <a:ext cx="2521555" cy="1644547"/>
          </a:xfrm>
          <a:prstGeom prst="rect">
            <a:avLst/>
          </a:prstGeom>
        </p:spPr>
      </p:pic>
    </p:spTree>
  </p:cSld>
  <p:clrMapOvr>
    <a:masterClrMapping/>
  </p:clrMapOvr>
  <p:transition spd="slow" advTm="8951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ga-500px-Sv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373216"/>
            <a:ext cx="1733178" cy="963647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740352" y="63813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240102 ES</a:t>
            </a:r>
          </a:p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95536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Välkommen!</a:t>
            </a:r>
          </a:p>
        </p:txBody>
      </p:sp>
      <p:pic>
        <p:nvPicPr>
          <p:cNvPr id="9" name="Bildobjekt 8" descr="Valjeviken_panorama1.jpg"/>
          <p:cNvPicPr>
            <a:picLocks noChangeAspect="1"/>
          </p:cNvPicPr>
          <p:nvPr/>
        </p:nvPicPr>
        <p:blipFill>
          <a:blip r:embed="rId3" cstate="print"/>
          <a:srcRect t="5239" b="5703"/>
          <a:stretch>
            <a:fillRect/>
          </a:stretch>
        </p:blipFill>
        <p:spPr>
          <a:xfrm>
            <a:off x="467544" y="2276872"/>
            <a:ext cx="8259741" cy="1872208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95536" y="479715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/>
              <a:t>www.valjeviken.se</a:t>
            </a:r>
            <a:endParaRPr lang="sv-SE" sz="2400" dirty="0"/>
          </a:p>
          <a:p>
            <a:r>
              <a:rPr lang="sv-SE" sz="2400" dirty="0">
                <a:hlinkClick r:id="rId4"/>
              </a:rPr>
              <a:t>info@valjeviken.se</a:t>
            </a:r>
            <a:br>
              <a:rPr lang="sv-SE" sz="2400" dirty="0"/>
            </a:br>
            <a:r>
              <a:rPr lang="sv-SE" sz="2400" dirty="0"/>
              <a:t>0456-151 15</a:t>
            </a:r>
            <a:br>
              <a:rPr lang="sv-SE" sz="2400" dirty="0"/>
            </a:br>
            <a:r>
              <a:rPr lang="sv-SE" sz="2400" dirty="0"/>
              <a:t>Gilla och dela oss på Facebook</a:t>
            </a:r>
          </a:p>
        </p:txBody>
      </p:sp>
    </p:spTree>
    <p:extLst>
      <p:ext uri="{BB962C8B-B14F-4D97-AF65-F5344CB8AC3E}">
        <p14:creationId xmlns:p14="http://schemas.microsoft.com/office/powerpoint/2010/main" val="3720923233"/>
      </p:ext>
    </p:extLst>
  </p:cSld>
  <p:clrMapOvr>
    <a:masterClrMapping/>
  </p:clrMapOvr>
  <p:transition spd="slow" advTm="7359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AA0808-5715-ECA0-AC61-BEE0DB052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380BDDD-A8EF-FED5-C089-D133F1E3773F}"/>
              </a:ext>
            </a:extLst>
          </p:cNvPr>
          <p:cNvSpPr txBox="1"/>
          <p:nvPr/>
        </p:nvSpPr>
        <p:spPr>
          <a:xfrm>
            <a:off x="7740352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240829 ES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744895B-98C4-C901-6B99-C8802C867C4B}"/>
              </a:ext>
            </a:extLst>
          </p:cNvPr>
          <p:cNvSpPr txBox="1"/>
          <p:nvPr/>
        </p:nvSpPr>
        <p:spPr>
          <a:xfrm>
            <a:off x="395536" y="4046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Folkhögskola – utbildningsväg till studier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48B65F9-FB44-5392-E989-3A67AB282AF1}"/>
              </a:ext>
            </a:extLst>
          </p:cNvPr>
          <p:cNvSpPr txBox="1"/>
          <p:nvPr/>
        </p:nvSpPr>
        <p:spPr>
          <a:xfrm>
            <a:off x="539552" y="1412776"/>
            <a:ext cx="87129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Fyra folkhögskolor med utbildningar och resurser för dig med förvärvad hjärnskada.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 err="1">
                <a:solidFill>
                  <a:schemeClr val="bg1"/>
                </a:solidFill>
              </a:rPr>
              <a:t>Fornby</a:t>
            </a:r>
            <a:r>
              <a:rPr lang="sv-SE" dirty="0">
                <a:solidFill>
                  <a:schemeClr val="bg1"/>
                </a:solidFill>
              </a:rPr>
              <a:t>- Borlänge, Dalarna</a:t>
            </a:r>
          </a:p>
          <a:p>
            <a:r>
              <a:rPr lang="sv-SE" dirty="0">
                <a:solidFill>
                  <a:schemeClr val="bg1"/>
                </a:solidFill>
              </a:rPr>
              <a:t>Fellingsbro – Örebro, Närke</a:t>
            </a:r>
          </a:p>
          <a:p>
            <a:r>
              <a:rPr lang="sv-SE" dirty="0" err="1">
                <a:solidFill>
                  <a:schemeClr val="bg1"/>
                </a:solidFill>
              </a:rPr>
              <a:t>Furuboda</a:t>
            </a:r>
            <a:r>
              <a:rPr lang="sv-SE" dirty="0">
                <a:solidFill>
                  <a:schemeClr val="bg1"/>
                </a:solidFill>
              </a:rPr>
              <a:t> – Kristianstad, Skåne</a:t>
            </a:r>
          </a:p>
          <a:p>
            <a:r>
              <a:rPr lang="sv-SE" dirty="0" err="1">
                <a:solidFill>
                  <a:schemeClr val="bg1"/>
                </a:solidFill>
              </a:rPr>
              <a:t>Valjeviken</a:t>
            </a:r>
            <a:r>
              <a:rPr lang="sv-SE" dirty="0">
                <a:solidFill>
                  <a:schemeClr val="bg1"/>
                </a:solidFill>
              </a:rPr>
              <a:t> – Sölvesborg, Blekinge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Sedan finns det folkhögskolor som har afasikurser, exempelvis Forsa, </a:t>
            </a:r>
            <a:r>
              <a:rPr lang="sv-SE" dirty="0" err="1">
                <a:solidFill>
                  <a:schemeClr val="bg1"/>
                </a:solidFill>
              </a:rPr>
              <a:t>Edelvik</a:t>
            </a:r>
            <a:r>
              <a:rPr lang="sv-SE" dirty="0">
                <a:solidFill>
                  <a:schemeClr val="bg1"/>
                </a:solidFill>
              </a:rPr>
              <a:t>, Alma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BB162C-8702-BF3E-3123-AB03A536B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646" y="540114"/>
            <a:ext cx="2076740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87535"/>
      </p:ext>
    </p:extLst>
  </p:cSld>
  <p:clrMapOvr>
    <a:masterClrMapping/>
  </p:clrMapOvr>
  <p:transition spd="slow" advTm="9876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7E512C-924D-4BA6-EAF6-60583701E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EF9181FB-CFBB-B521-F160-D3794D317680}"/>
              </a:ext>
            </a:extLst>
          </p:cNvPr>
          <p:cNvSpPr txBox="1"/>
          <p:nvPr/>
        </p:nvSpPr>
        <p:spPr>
          <a:xfrm>
            <a:off x="7740352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240829 ES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0723FB2-D093-5FE6-4289-47D7D70FE576}"/>
              </a:ext>
            </a:extLst>
          </p:cNvPr>
          <p:cNvSpPr txBox="1"/>
          <p:nvPr/>
        </p:nvSpPr>
        <p:spPr>
          <a:xfrm>
            <a:off x="395536" y="4046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Folkhögskola – utbildningsväg till studier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3A8C49E-AFB5-9B16-E925-D814926E6DB2}"/>
              </a:ext>
            </a:extLst>
          </p:cNvPr>
          <p:cNvSpPr txBox="1"/>
          <p:nvPr/>
        </p:nvSpPr>
        <p:spPr>
          <a:xfrm>
            <a:off x="251520" y="1529422"/>
            <a:ext cx="871296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För dig med förvärvad hjärnskada.</a:t>
            </a:r>
          </a:p>
          <a:p>
            <a:endParaRPr lang="sv-SE" b="1" dirty="0">
              <a:solidFill>
                <a:schemeClr val="bg1"/>
              </a:solidFill>
            </a:endParaRPr>
          </a:p>
          <a:p>
            <a:r>
              <a:rPr lang="sv-SE" b="1" dirty="0" err="1">
                <a:solidFill>
                  <a:schemeClr val="bg1"/>
                </a:solidFill>
              </a:rPr>
              <a:t>Fornby</a:t>
            </a:r>
            <a:r>
              <a:rPr lang="sv-SE" b="1" dirty="0">
                <a:solidFill>
                  <a:schemeClr val="bg1"/>
                </a:solidFill>
              </a:rPr>
              <a:t>, Fellingsbro, </a:t>
            </a:r>
            <a:r>
              <a:rPr lang="sv-SE" b="1" dirty="0" err="1">
                <a:solidFill>
                  <a:schemeClr val="bg1"/>
                </a:solidFill>
              </a:rPr>
              <a:t>Furuboda</a:t>
            </a:r>
            <a:r>
              <a:rPr lang="sv-SE" b="1" dirty="0">
                <a:solidFill>
                  <a:schemeClr val="bg1"/>
                </a:solidFill>
              </a:rPr>
              <a:t> och </a:t>
            </a:r>
            <a:r>
              <a:rPr lang="sv-SE" b="1" dirty="0" err="1">
                <a:solidFill>
                  <a:schemeClr val="bg1"/>
                </a:solidFill>
              </a:rPr>
              <a:t>Valjeviken</a:t>
            </a:r>
            <a:r>
              <a:rPr lang="sv-SE" b="1" dirty="0">
                <a:solidFill>
                  <a:schemeClr val="bg1"/>
                </a:solidFill>
              </a:rPr>
              <a:t> folkhögskolor har kurser som i olika former vänder sig till den som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fter en hjärnskada behöver stöd med planering, minne och koncentration.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 komma tillbaka till vardagslivet samt hitta strategier för minne, koncentration, planering och inlärning.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 få bättre förutsättningar för att komma tillbaka till studier, arbete, sysselsättning</a:t>
            </a:r>
          </a:p>
          <a:p>
            <a:endParaRPr lang="sv-SE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F4F406-D55D-D5A7-ECC9-DC700E96C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646" y="540114"/>
            <a:ext cx="2076740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27708"/>
      </p:ext>
    </p:extLst>
  </p:cSld>
  <p:clrMapOvr>
    <a:masterClrMapping/>
  </p:clrMapOvr>
  <p:transition spd="slow" advTm="9876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A35EC1-0488-6586-C5B5-4AE2511DC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390AA0BA-B12B-3A60-F83B-9E5116D49A64}"/>
              </a:ext>
            </a:extLst>
          </p:cNvPr>
          <p:cNvSpPr txBox="1"/>
          <p:nvPr/>
        </p:nvSpPr>
        <p:spPr>
          <a:xfrm>
            <a:off x="7740352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240829 ES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E7C96CA-0DF9-C340-7346-29D86388DBE1}"/>
              </a:ext>
            </a:extLst>
          </p:cNvPr>
          <p:cNvSpPr txBox="1"/>
          <p:nvPr/>
        </p:nvSpPr>
        <p:spPr>
          <a:xfrm>
            <a:off x="300507" y="112648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Vad studerar man för något?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B631E42-DDFC-87C5-CDF5-0BB7DBB8563E}"/>
              </a:ext>
            </a:extLst>
          </p:cNvPr>
          <p:cNvSpPr txBox="1"/>
          <p:nvPr/>
        </p:nvSpPr>
        <p:spPr>
          <a:xfrm>
            <a:off x="323528" y="1772816"/>
            <a:ext cx="8712968" cy="314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 på ämnen som ofta återfinns på dessa skolor med kurser som är anpassade för den med förvärvad hjärnskada:</a:t>
            </a:r>
          </a:p>
          <a:p>
            <a:pPr marL="285750" lvl="0" indent="-285750">
              <a:lnSpc>
                <a:spcPct val="107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Hjärnkunskap, minnesstrate­gier/ minnesteknik, kommunikation, </a:t>
            </a:r>
          </a:p>
          <a:p>
            <a:pPr marL="285750" lvl="0" indent="-285750">
              <a:lnSpc>
                <a:spcPct val="107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Friskvård, idrott/motion, </a:t>
            </a:r>
            <a:r>
              <a:rPr lang="sv-S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mindfulness</a:t>
            </a: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bad, aktiv fritid, växthus/natur/miljö</a:t>
            </a:r>
          </a:p>
          <a:p>
            <a:pPr marL="285750" lvl="0" indent="-285750">
              <a:lnSpc>
                <a:spcPct val="107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Skapande/bild, musik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Vardagskunskap, matlagning, omvärldskunskap, veckoplanering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Socialt samspel, reflektion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Svenska, matematik, samhällsorienterade ämnen, dator- och kommunikationsteknik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2680FE-3D67-5035-C7E2-220B48BC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646" y="540114"/>
            <a:ext cx="2076740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72782"/>
      </p:ext>
    </p:extLst>
  </p:cSld>
  <p:clrMapOvr>
    <a:masterClrMapping/>
  </p:clrMapOvr>
  <p:transition spd="slow" advTm="9876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73E064-2411-96AA-DCF2-0F4CEAE77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023A3F23-A9B7-9235-DAB1-796F655B8B29}"/>
              </a:ext>
            </a:extLst>
          </p:cNvPr>
          <p:cNvSpPr txBox="1"/>
          <p:nvPr/>
        </p:nvSpPr>
        <p:spPr>
          <a:xfrm>
            <a:off x="431540" y="1340768"/>
            <a:ext cx="8280920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Viktigt att ta reda på avseende pedagogiskt stöd, internat och boendestöd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Tillgång till internat skiljer sig mellan de olika skolorna. Vad har du för behov av tillgänglighet, stöd, mat </a:t>
            </a:r>
            <a:r>
              <a:rPr lang="sv-SE" dirty="0" err="1">
                <a:solidFill>
                  <a:schemeClr val="bg1"/>
                </a:solidFill>
              </a:rPr>
              <a:t>etc</a:t>
            </a: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Internat kan skilja sig en del i standard, vad det kostar och vad som ingår, se FSR, Folkhögskolornas studierättsliga råd.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Finns det boendestöd på natt och helger eller finns det endast stöd på dagtid och i vilken form? Kan du få ekonomiskt stöd av hemkommunen vid behov?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Om man bor på skolan, måste man laga sin egen mat på kvällar och helger, får man bo kvar på loven, får man hjälp med städning och planering utanför skoltid?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Vad kostar det att gå på skolan? Materialkostnader?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Svar på dessa frågor finns på folkhögskolornas sidor, läs och jämför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Studiebesök och prova på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CA794D8-723E-E258-7508-424685D3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646" y="540114"/>
            <a:ext cx="2076740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30358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A067CA-FBEC-8EF7-C0F5-F1C0EF918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F68D1E8A-898A-5BDD-6831-FC59609B43EA}"/>
              </a:ext>
            </a:extLst>
          </p:cNvPr>
          <p:cNvSpPr txBox="1"/>
          <p:nvPr/>
        </p:nvSpPr>
        <p:spPr>
          <a:xfrm>
            <a:off x="7740352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240829 ES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C7693CD-1FEA-F133-A716-D0818E439B62}"/>
              </a:ext>
            </a:extLst>
          </p:cNvPr>
          <p:cNvSpPr txBox="1"/>
          <p:nvPr/>
        </p:nvSpPr>
        <p:spPr>
          <a:xfrm>
            <a:off x="395536" y="40466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Vilken tillgång finns det på paramedicinare?</a:t>
            </a:r>
            <a:r>
              <a:rPr lang="sv-SE" sz="3600" dirty="0">
                <a:solidFill>
                  <a:schemeClr val="bg1"/>
                </a:solidFill>
              </a:rPr>
              <a:t> </a:t>
            </a:r>
            <a:r>
              <a:rPr lang="sv-SE" b="1" dirty="0">
                <a:solidFill>
                  <a:schemeClr val="bg1"/>
                </a:solidFill>
              </a:rPr>
              <a:t>(Fysioterapeut, arbetsterapeut, logoped, kurator)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7B2518C-BA0D-24EB-0598-685907471EAE}"/>
              </a:ext>
            </a:extLst>
          </p:cNvPr>
          <p:cNvSpPr txBox="1"/>
          <p:nvPr/>
        </p:nvSpPr>
        <p:spPr>
          <a:xfrm>
            <a:off x="395536" y="1628800"/>
            <a:ext cx="842493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Skolor kan ha egna specialister inom dessa områden, en eller flera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Andra skolor samarbetar med den egna regionen eller tar in extern kompetens vid behov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Viktigt att skolan får ett bra medicinskt underlag för att kunna möta upp med rätt stöd, ofta vill man ha ett bra underlag redan inför prova på dagar på skolan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Skolorna har olika förutsättningar och ekonomiska lösningar för att täcka insatser av paramedicinsk personal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02437"/>
      </p:ext>
    </p:extLst>
  </p:cSld>
  <p:clrMapOvr>
    <a:masterClrMapping/>
  </p:clrMapOvr>
  <p:transition spd="slow" advTm="9876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D03508-344E-B1B4-4EC6-01BB5BD94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B89D1328-CFD6-A778-C38B-6A99C0C5952D}"/>
              </a:ext>
            </a:extLst>
          </p:cNvPr>
          <p:cNvSpPr txBox="1"/>
          <p:nvPr/>
        </p:nvSpPr>
        <p:spPr>
          <a:xfrm>
            <a:off x="7740352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240829 ES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3654AFD-2536-0B23-5690-F576FE277379}"/>
              </a:ext>
            </a:extLst>
          </p:cNvPr>
          <p:cNvSpPr txBox="1"/>
          <p:nvPr/>
        </p:nvSpPr>
        <p:spPr>
          <a:xfrm>
            <a:off x="395536" y="4046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Hemsidor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1521F41-C91E-8844-82DF-2FE71163E1CB}"/>
              </a:ext>
            </a:extLst>
          </p:cNvPr>
          <p:cNvSpPr txBox="1"/>
          <p:nvPr/>
        </p:nvSpPr>
        <p:spPr>
          <a:xfrm>
            <a:off x="395536" y="1269337"/>
            <a:ext cx="842493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https://www.folkhogskola.nu/</a:t>
            </a:r>
            <a:endParaRPr lang="sv-S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hlinkClick r:id="rId4"/>
              </a:rPr>
              <a:t>https://www.fellingsbro.fhsk.se/</a:t>
            </a: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hlinkClick r:id="rId5"/>
              </a:rPr>
              <a:t>https://furuboda.org/</a:t>
            </a: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hlinkClick r:id="rId6"/>
              </a:rPr>
              <a:t>https://www.regiondalarna.se/fornby/</a:t>
            </a: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hlinkClick r:id="rId7"/>
              </a:rPr>
              <a:t>https://valjeviken.se/</a:t>
            </a:r>
            <a:endParaRPr lang="sv-SE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50072"/>
      </p:ext>
    </p:extLst>
  </p:cSld>
  <p:clrMapOvr>
    <a:masterClrMapping/>
  </p:clrMapOvr>
  <p:transition spd="slow" advTm="9876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ga-500px-Sv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373216"/>
            <a:ext cx="1733178" cy="963647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740352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240829 ES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5536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En plats vid hav och bokskog i Blekinge</a:t>
            </a:r>
          </a:p>
        </p:txBody>
      </p:sp>
      <p:pic>
        <p:nvPicPr>
          <p:cNvPr id="9" name="Bildobjekt 8" descr="DSC00082_bearb.jpg"/>
          <p:cNvPicPr>
            <a:picLocks noChangeAspect="1"/>
          </p:cNvPicPr>
          <p:nvPr/>
        </p:nvPicPr>
        <p:blipFill>
          <a:blip r:embed="rId4" cstate="print"/>
          <a:srcRect t="8989" b="10112"/>
          <a:stretch>
            <a:fillRect/>
          </a:stretch>
        </p:blipFill>
        <p:spPr>
          <a:xfrm>
            <a:off x="1331640" y="1340768"/>
            <a:ext cx="6290033" cy="3816424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236296" y="5328751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idéburen organisation utan vinstintressen. </a:t>
            </a:r>
            <a:br>
              <a:rPr lang="sv-SE" dirty="0"/>
            </a:br>
            <a:r>
              <a:rPr lang="sv-SE" dirty="0"/>
              <a:t>Huvudman: Stiftelsen </a:t>
            </a:r>
            <a:r>
              <a:rPr lang="sv-SE" dirty="0" err="1"/>
              <a:t>Valjeviken</a:t>
            </a:r>
            <a:r>
              <a:rPr lang="sv-SE" dirty="0"/>
              <a:t>.</a:t>
            </a:r>
          </a:p>
          <a:p>
            <a:r>
              <a:rPr lang="sv-SE" dirty="0"/>
              <a:t>Neuros länsföreningar var stiftare</a:t>
            </a:r>
          </a:p>
        </p:txBody>
      </p:sp>
    </p:spTree>
  </p:cSld>
  <p:clrMapOvr>
    <a:masterClrMapping/>
  </p:clrMapOvr>
  <p:transition spd="slow" advTm="9876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ga-500px-Sv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373216"/>
            <a:ext cx="1733178" cy="963647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740352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240104 ES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5536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err="1"/>
              <a:t>Valjevikens</a:t>
            </a:r>
            <a:r>
              <a:rPr lang="sv-SE" sz="3600" dirty="0"/>
              <a:t> vision</a:t>
            </a:r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394635" y="1219236"/>
            <a:ext cx="8353829" cy="4220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dirty="0"/>
              <a:t>Att vara ett ledande rehabiliteringscenter i Sverige som arbetar för personer med neurologiska och reumatiska diagnoser utifrån forskning och evidensbaserade metoder. Vi ska vara det självklara valet för remiss till neurologisk och reumatisk rehabilitering.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dirty="0"/>
              <a:t>Att vara etablerad som funktionshinderrörelsens folkhögskola, öppen för alla, som kännetecknas av inkludering, tillgänglighet och delaktighet i syfte att stärka den enskildes möjligheter till växande, bildning och yrke.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dirty="0"/>
              <a:t>Att vara ett komplett idéburet alternativ för primärvård och, utifrån våra kompetenser, ett komplement till långsiktig offentlig vård.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79497"/>
      </p:ext>
    </p:extLst>
  </p:cSld>
  <p:clrMapOvr>
    <a:masterClrMapping/>
  </p:clrMapOvr>
  <p:transition spd="slow" advTm="9876">
    <p:wipe dir="u"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4964</TotalTime>
  <Words>1158</Words>
  <Application>Microsoft Office PowerPoint</Application>
  <PresentationFormat>Bildspel på skärmen (4:3)</PresentationFormat>
  <Paragraphs>122</Paragraphs>
  <Slides>16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Open Sans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Erik Sandström</dc:creator>
  <cp:lastModifiedBy>Eric Sandström</cp:lastModifiedBy>
  <cp:revision>142</cp:revision>
  <dcterms:created xsi:type="dcterms:W3CDTF">2011-11-15T23:15:41Z</dcterms:created>
  <dcterms:modified xsi:type="dcterms:W3CDTF">2024-11-06T12:39:08Z</dcterms:modified>
</cp:coreProperties>
</file>